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A92376-EAD5-DB2D-D569-FFC52CF8D03F}" v="712" dt="2024-03-28T13:41:02.811"/>
    <p1510:client id="{71D9E496-84FB-DD1A-7838-B1743D364021}" v="17" dt="2024-03-28T12:14:00.1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244C5-96C8-4A0F-9E0F-2D31916299A7}" type="datetimeFigureOut">
              <a:t>28.03.2024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820D7-17E7-4702-B7C9-DAE92E55682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7260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arnermusic.co.nz/news/get-to-know-benson-boone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ondrejkrejci.webnode.cz/prezentace/" TargetMode="External"/><Relationship Id="rId4" Type="http://schemas.openxmlformats.org/officeDocument/2006/relationships/hyperlink" Target="https://www.youtube.com/watch?v=Oa_RSwwpPa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1809869"/>
            <a:ext cx="7477601" cy="24995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kern="0" spc="-157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Benson Boone: Vzestup Mladého Talentovaného Hudebníka</a:t>
            </a:r>
            <a:endParaRPr lang="en-US" sz="5249" dirty="0"/>
          </a:p>
        </p:txBody>
      </p:sp>
      <p:sp>
        <p:nvSpPr>
          <p:cNvPr id="6" name="Text 3"/>
          <p:cNvSpPr/>
          <p:nvPr/>
        </p:nvSpPr>
        <p:spPr>
          <a:xfrm>
            <a:off x="6319599" y="4642723"/>
            <a:ext cx="7477601" cy="177700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ts val="2799"/>
              </a:lnSpc>
            </a:pP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 Benson Boone je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mladý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americký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zpěvák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a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skladatel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 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který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v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posledních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letech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rychle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nabývá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na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popularitě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díky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své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osobnosti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a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výjimečnému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hudebnímu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talentu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.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Jeho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citový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hlasový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projev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a originální tvorba si rychle získávají pozornost širokého publika.</a:t>
            </a:r>
            <a:endParaRPr lang="en-US" sz="1750" dirty="0">
              <a:latin typeface="Inter"/>
              <a:ea typeface="In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91408" y="747593"/>
            <a:ext cx="8068747" cy="6596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193"/>
              </a:lnSpc>
              <a:buNone/>
            </a:pPr>
            <a:r>
              <a:rPr lang="en-US" sz="4155" b="1" kern="0" spc="-125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Hudební Začátky Bensona Boona</a:t>
            </a:r>
            <a:endParaRPr lang="en-US" sz="4155" dirty="0"/>
          </a:p>
        </p:txBody>
      </p:sp>
      <p:sp>
        <p:nvSpPr>
          <p:cNvPr id="6" name="Shape 3"/>
          <p:cNvSpPr/>
          <p:nvPr/>
        </p:nvSpPr>
        <p:spPr>
          <a:xfrm>
            <a:off x="1086922" y="1723787"/>
            <a:ext cx="42148" cy="5758220"/>
          </a:xfrm>
          <a:prstGeom prst="roundRect">
            <a:avLst>
              <a:gd name="adj" fmla="val 225341"/>
            </a:avLst>
          </a:prstGeom>
          <a:solidFill>
            <a:srgbClr val="2A1999"/>
          </a:solidFill>
          <a:ln/>
        </p:spPr>
      </p:sp>
      <p:sp>
        <p:nvSpPr>
          <p:cNvPr id="7" name="Shape 4"/>
          <p:cNvSpPr/>
          <p:nvPr/>
        </p:nvSpPr>
        <p:spPr>
          <a:xfrm>
            <a:off x="1345406" y="2104906"/>
            <a:ext cx="738664" cy="42148"/>
          </a:xfrm>
          <a:prstGeom prst="roundRect">
            <a:avLst>
              <a:gd name="adj" fmla="val 225341"/>
            </a:avLst>
          </a:prstGeom>
          <a:solidFill>
            <a:srgbClr val="2A1999"/>
          </a:solidFill>
          <a:ln/>
        </p:spPr>
      </p:sp>
      <p:sp>
        <p:nvSpPr>
          <p:cNvPr id="8" name="Shape 5"/>
          <p:cNvSpPr/>
          <p:nvPr/>
        </p:nvSpPr>
        <p:spPr>
          <a:xfrm>
            <a:off x="870585" y="1888688"/>
            <a:ext cx="474821" cy="474821"/>
          </a:xfrm>
          <a:prstGeom prst="roundRect">
            <a:avLst>
              <a:gd name="adj" fmla="val 20003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35248" y="1928217"/>
            <a:ext cx="145375" cy="3956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16"/>
              </a:lnSpc>
              <a:buNone/>
            </a:pPr>
            <a:r>
              <a:rPr lang="en-US" sz="2493" b="1" kern="0" spc="-7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493" dirty="0"/>
          </a:p>
        </p:txBody>
      </p:sp>
      <p:sp>
        <p:nvSpPr>
          <p:cNvPr id="10" name="Text 7"/>
          <p:cNvSpPr/>
          <p:nvPr/>
        </p:nvSpPr>
        <p:spPr>
          <a:xfrm>
            <a:off x="2268736" y="1934766"/>
            <a:ext cx="2638187" cy="3298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97"/>
              </a:lnSpc>
              <a:buNone/>
            </a:pPr>
            <a:r>
              <a:rPr lang="en-US" sz="2077" b="1" kern="0" spc="-62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Hudební Dětství</a:t>
            </a:r>
            <a:endParaRPr lang="en-US" sz="2077" dirty="0"/>
          </a:p>
        </p:txBody>
      </p:sp>
      <p:sp>
        <p:nvSpPr>
          <p:cNvPr id="11" name="Text 8"/>
          <p:cNvSpPr/>
          <p:nvPr/>
        </p:nvSpPr>
        <p:spPr>
          <a:xfrm>
            <a:off x="2268736" y="2391132"/>
            <a:ext cx="7912656" cy="101298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ts val="2659"/>
              </a:lnSpc>
            </a:pPr>
            <a:r>
              <a:rPr lang="en-US" sz="1650" kern="0" spc="-33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Benson Boone </a:t>
            </a:r>
            <a:r>
              <a:rPr lang="en-US" sz="1650" kern="0" spc="-33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vyrůstal</a:t>
            </a:r>
            <a:r>
              <a:rPr lang="en-US" sz="1650" kern="0" spc="-33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v </a:t>
            </a:r>
            <a:r>
              <a:rPr lang="en-US" sz="1650" kern="0" spc="-33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malém</a:t>
            </a:r>
            <a:r>
              <a:rPr lang="en-US" sz="1650" kern="0" spc="-33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650" kern="0" spc="-33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městě</a:t>
            </a:r>
            <a:r>
              <a:rPr lang="en-US" sz="1650" kern="0" spc="-33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v </a:t>
            </a:r>
            <a:r>
              <a:rPr lang="en-US" sz="1650" kern="0" spc="-33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Oregonu</a:t>
            </a:r>
            <a:r>
              <a:rPr lang="en-US" sz="1650" kern="0" spc="-33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, </a:t>
            </a:r>
            <a:r>
              <a:rPr lang="en-US" sz="1650" kern="0" spc="-33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kde</a:t>
            </a:r>
            <a:r>
              <a:rPr lang="en-US" sz="1650" kern="0" spc="-33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od </a:t>
            </a:r>
            <a:r>
              <a:rPr lang="en-US" sz="1650" kern="0" spc="-33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dětství</a:t>
            </a:r>
            <a:r>
              <a:rPr lang="en-US" sz="1650" kern="0" spc="-33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650" kern="0" spc="-33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projevoval</a:t>
            </a:r>
            <a:r>
              <a:rPr lang="en-US" sz="1650" kern="0" spc="-33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650" kern="0" spc="-33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velký</a:t>
            </a:r>
            <a:r>
              <a:rPr lang="en-US" sz="1650" kern="0" spc="-33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650" kern="0" spc="-33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zájem</a:t>
            </a:r>
            <a:r>
              <a:rPr lang="en-US" sz="1650" kern="0" spc="-33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o </a:t>
            </a:r>
            <a:r>
              <a:rPr lang="en-US" sz="1650" kern="0" spc="-33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hudbu</a:t>
            </a:r>
            <a:r>
              <a:rPr lang="en-US" sz="1650" kern="0" spc="-33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. </a:t>
            </a:r>
            <a:r>
              <a:rPr lang="en-US" sz="1650" kern="0" spc="-33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Rodiče</a:t>
            </a:r>
            <a:r>
              <a:rPr lang="en-US" sz="1650" kern="0" spc="-33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ho </a:t>
            </a:r>
            <a:r>
              <a:rPr lang="en-US" sz="1650" kern="0" spc="-33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podporovali</a:t>
            </a:r>
            <a:r>
              <a:rPr lang="en-US" sz="1650" kern="0" spc="-33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a </a:t>
            </a:r>
            <a:r>
              <a:rPr lang="en-US" sz="1650" kern="0" spc="-33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umožnili</a:t>
            </a:r>
            <a:r>
              <a:rPr lang="en-US" sz="1650" kern="0" spc="-33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mu </a:t>
            </a:r>
            <a:r>
              <a:rPr lang="en-US" sz="1650" kern="0" spc="-33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studovat</a:t>
            </a:r>
            <a:r>
              <a:rPr lang="en-US" sz="1650" kern="0" spc="-33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650" kern="0" spc="-33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klavíru</a:t>
            </a:r>
            <a:r>
              <a:rPr lang="en-US" sz="1650" kern="0" spc="-33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a </a:t>
            </a:r>
            <a:r>
              <a:rPr lang="en-US" sz="1650" kern="0" spc="-33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kytary</a:t>
            </a:r>
            <a:r>
              <a:rPr lang="en-US" sz="1650" kern="0" spc="-33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.</a:t>
            </a:r>
            <a:endParaRPr lang="en-US" sz="1650" dirty="0">
              <a:latin typeface="Inter"/>
              <a:ea typeface="Inter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1345406" y="4207192"/>
            <a:ext cx="738664" cy="42148"/>
          </a:xfrm>
          <a:prstGeom prst="roundRect">
            <a:avLst>
              <a:gd name="adj" fmla="val 225341"/>
            </a:avLst>
          </a:prstGeom>
          <a:solidFill>
            <a:srgbClr val="2A1999"/>
          </a:solidFill>
          <a:ln/>
        </p:spPr>
      </p:sp>
      <p:sp>
        <p:nvSpPr>
          <p:cNvPr id="13" name="Shape 10"/>
          <p:cNvSpPr/>
          <p:nvPr/>
        </p:nvSpPr>
        <p:spPr>
          <a:xfrm>
            <a:off x="870585" y="3990975"/>
            <a:ext cx="474821" cy="474821"/>
          </a:xfrm>
          <a:prstGeom prst="roundRect">
            <a:avLst>
              <a:gd name="adj" fmla="val 20003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012984" y="4030504"/>
            <a:ext cx="189905" cy="3956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16"/>
              </a:lnSpc>
              <a:buNone/>
            </a:pPr>
            <a:r>
              <a:rPr lang="en-US" sz="2493" b="1" kern="0" spc="-7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493" dirty="0"/>
          </a:p>
        </p:txBody>
      </p:sp>
      <p:sp>
        <p:nvSpPr>
          <p:cNvPr id="15" name="Text 12"/>
          <p:cNvSpPr/>
          <p:nvPr/>
        </p:nvSpPr>
        <p:spPr>
          <a:xfrm>
            <a:off x="2268736" y="4037052"/>
            <a:ext cx="2656880" cy="3298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97"/>
              </a:lnSpc>
              <a:buNone/>
            </a:pPr>
            <a:r>
              <a:rPr lang="en-US" sz="2077" b="1" kern="0" spc="-62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První Pokusy v Hudbě</a:t>
            </a:r>
            <a:endParaRPr lang="en-US" sz="2077" dirty="0"/>
          </a:p>
        </p:txBody>
      </p:sp>
      <p:sp>
        <p:nvSpPr>
          <p:cNvPr id="16" name="Text 13"/>
          <p:cNvSpPr/>
          <p:nvPr/>
        </p:nvSpPr>
        <p:spPr>
          <a:xfrm>
            <a:off x="2268736" y="4493419"/>
            <a:ext cx="7912656" cy="675323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ts val="2659"/>
              </a:lnSpc>
            </a:pPr>
            <a:r>
              <a:rPr lang="en-US" sz="1650" kern="0" spc="-33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Již v dospívání Benson začínal psát vlastní </a:t>
            </a:r>
            <a:r>
              <a:rPr lang="en-US" sz="1650" kern="0" spc="-33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písně</a:t>
            </a:r>
            <a:r>
              <a:rPr lang="en-US" sz="1650" kern="0" spc="-33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a </a:t>
            </a:r>
            <a:r>
              <a:rPr lang="en-US" sz="1650" kern="0" spc="-33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vystupovat</a:t>
            </a:r>
            <a:r>
              <a:rPr lang="en-US" sz="1650" kern="0" spc="-33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650" kern="0" spc="-33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na</a:t>
            </a:r>
            <a:r>
              <a:rPr lang="en-US" sz="1650" kern="0" spc="-33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650" kern="0" spc="-33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místních</a:t>
            </a:r>
            <a:r>
              <a:rPr lang="en-US" sz="1650" kern="0" spc="-33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650" kern="0" spc="-33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akcích</a:t>
            </a:r>
            <a:r>
              <a:rPr lang="en-US" sz="1650" kern="0" spc="-33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. </a:t>
            </a:r>
            <a:endParaRPr lang="en-US" sz="1650" dirty="0">
              <a:solidFill>
                <a:srgbClr val="000000"/>
              </a:solidFill>
              <a:latin typeface="Inter"/>
              <a:ea typeface="Inter"/>
              <a:cs typeface="Inter" pitchFamily="34" charset="-120"/>
            </a:endParaRPr>
          </a:p>
          <a:p>
            <a:pPr>
              <a:lnSpc>
                <a:spcPts val="2659"/>
              </a:lnSpc>
            </a:pPr>
            <a:r>
              <a:rPr lang="en-US" sz="1650" kern="0" spc="-33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Díky</a:t>
            </a:r>
            <a:r>
              <a:rPr lang="en-US" sz="1650" kern="0" spc="-33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650" kern="0" spc="-33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svému</a:t>
            </a:r>
            <a:r>
              <a:rPr lang="en-US" sz="1650" kern="0" spc="-33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650" kern="0" spc="-33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talentu</a:t>
            </a:r>
            <a:r>
              <a:rPr lang="en-US" sz="1650" kern="0" spc="-33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a </a:t>
            </a:r>
            <a:r>
              <a:rPr lang="en-US" sz="1650" kern="0" spc="-33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pilnosti</a:t>
            </a:r>
            <a:r>
              <a:rPr lang="en-US" sz="1650" kern="0" spc="-33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650" kern="0" spc="-33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si</a:t>
            </a:r>
            <a:r>
              <a:rPr lang="en-US" sz="1650" kern="0" spc="-33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650" kern="0" spc="-33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brzy</a:t>
            </a:r>
            <a:r>
              <a:rPr lang="en-US" sz="1650" kern="0" spc="-33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650" kern="0" spc="-33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získal</a:t>
            </a:r>
            <a:r>
              <a:rPr lang="en-US" sz="1650" kern="0" spc="-33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 </a:t>
            </a:r>
            <a:r>
              <a:rPr lang="en-US" sz="1650" kern="0" spc="-33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místní</a:t>
            </a:r>
            <a:r>
              <a:rPr lang="en-US" sz="1650" kern="0" spc="-33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650" kern="0" spc="-33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fanouškovskou</a:t>
            </a:r>
            <a:r>
              <a:rPr lang="en-US" sz="1650" kern="0" spc="-33" dirty="0">
                <a:solidFill>
                  <a:srgbClr val="E5E0DF"/>
                </a:solidFill>
                <a:latin typeface="Inter"/>
                <a:ea typeface="Inter" pitchFamily="34" charset="-122"/>
                <a:cs typeface="Inter" pitchFamily="34" charset="-120"/>
              </a:rPr>
              <a:t> </a:t>
            </a:r>
            <a:r>
              <a:rPr lang="en-US" sz="1650" kern="0" spc="-33" dirty="0" err="1">
                <a:solidFill>
                  <a:srgbClr val="E5E0DF"/>
                </a:solidFill>
                <a:latin typeface="Inter"/>
                <a:ea typeface="Inter" pitchFamily="34" charset="-122"/>
                <a:cs typeface="Inter" pitchFamily="34" charset="-120"/>
              </a:rPr>
              <a:t>základnu</a:t>
            </a:r>
            <a:r>
              <a:rPr lang="en-US" sz="1650" kern="0" spc="-33" dirty="0">
                <a:solidFill>
                  <a:srgbClr val="E5E0DF"/>
                </a:solidFill>
                <a:latin typeface="Inter"/>
                <a:ea typeface="Inter" pitchFamily="34" charset="-122"/>
                <a:cs typeface="Inter" pitchFamily="34" charset="-120"/>
              </a:rPr>
              <a:t>.</a:t>
            </a:r>
            <a:endParaRPr lang="en-US" sz="1650">
              <a:latin typeface="Inter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1345406" y="5971818"/>
            <a:ext cx="738664" cy="42148"/>
          </a:xfrm>
          <a:prstGeom prst="roundRect">
            <a:avLst>
              <a:gd name="adj" fmla="val 225341"/>
            </a:avLst>
          </a:prstGeom>
          <a:solidFill>
            <a:srgbClr val="2A1999"/>
          </a:solidFill>
          <a:ln/>
        </p:spPr>
      </p:sp>
      <p:sp>
        <p:nvSpPr>
          <p:cNvPr id="18" name="Shape 15"/>
          <p:cNvSpPr/>
          <p:nvPr/>
        </p:nvSpPr>
        <p:spPr>
          <a:xfrm>
            <a:off x="870585" y="5755600"/>
            <a:ext cx="474821" cy="474821"/>
          </a:xfrm>
          <a:prstGeom prst="roundRect">
            <a:avLst>
              <a:gd name="adj" fmla="val 20003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1008340" y="5795129"/>
            <a:ext cx="199311" cy="3956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16"/>
              </a:lnSpc>
              <a:buNone/>
            </a:pPr>
            <a:r>
              <a:rPr lang="en-US" sz="2493" b="1" kern="0" spc="-7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493" dirty="0"/>
          </a:p>
        </p:txBody>
      </p:sp>
      <p:sp>
        <p:nvSpPr>
          <p:cNvPr id="20" name="Text 17"/>
          <p:cNvSpPr/>
          <p:nvPr/>
        </p:nvSpPr>
        <p:spPr>
          <a:xfrm>
            <a:off x="2268736" y="5801678"/>
            <a:ext cx="2638187" cy="3298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97"/>
              </a:lnSpc>
              <a:buNone/>
            </a:pPr>
            <a:r>
              <a:rPr lang="en-US" sz="2077" b="1" kern="0" spc="-62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Profesionální Dráha</a:t>
            </a:r>
            <a:endParaRPr lang="en-US" sz="2077" dirty="0"/>
          </a:p>
        </p:txBody>
      </p:sp>
      <p:sp>
        <p:nvSpPr>
          <p:cNvPr id="21" name="Text 18"/>
          <p:cNvSpPr/>
          <p:nvPr/>
        </p:nvSpPr>
        <p:spPr>
          <a:xfrm>
            <a:off x="2268736" y="6258044"/>
            <a:ext cx="7912656" cy="10129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59"/>
              </a:lnSpc>
              <a:buNone/>
            </a:pPr>
            <a:r>
              <a:rPr lang="en-US" sz="1662" kern="0" spc="-33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 dokončení střední školy se Benson přestěhoval do Los Angeles, aby si splnil svůj sen stát se profesionálním hudebníkem. Zde se mu podařilo zaujmout významnými nahrávacími společnostmi.</a:t>
            </a:r>
            <a:endParaRPr lang="en-US" sz="166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865471"/>
            <a:ext cx="8087082" cy="694373"/>
          </a:xfrm>
          <a:prstGeom prst="rect">
            <a:avLst/>
          </a:prstGeom>
          <a:noFill/>
          <a:ln/>
        </p:spPr>
        <p:txBody>
          <a:bodyPr wrap="none" lIns="91440" tIns="45720" rIns="91440" bIns="45720" rtlCol="0" anchor="t"/>
          <a:lstStyle/>
          <a:p>
            <a:pPr>
              <a:lnSpc>
                <a:spcPts val="5468"/>
              </a:lnSpc>
            </a:pPr>
            <a:r>
              <a:rPr lang="en-US" sz="4350" b="1" kern="0" spc="-131" dirty="0" err="1">
                <a:solidFill>
                  <a:srgbClr val="FFFFFF"/>
                </a:solidFill>
                <a:latin typeface="Inter"/>
                <a:ea typeface="Inter"/>
                <a:cs typeface="Inter" pitchFamily="34" charset="-120"/>
              </a:rPr>
              <a:t>Budoucnost</a:t>
            </a:r>
            <a:r>
              <a:rPr lang="en-US" sz="4350" b="1" kern="0" spc="-131" dirty="0">
                <a:solidFill>
                  <a:srgbClr val="FFFFFF"/>
                </a:solidFill>
                <a:latin typeface="Inter"/>
                <a:ea typeface="Inter"/>
                <a:cs typeface="Inter" pitchFamily="34" charset="-120"/>
              </a:rPr>
              <a:t> v </a:t>
            </a:r>
            <a:r>
              <a:rPr lang="en-US" sz="4350" b="1" kern="0" spc="-131" dirty="0" err="1">
                <a:solidFill>
                  <a:srgbClr val="FFFFFF"/>
                </a:solidFill>
                <a:latin typeface="Inter"/>
                <a:ea typeface="Inter"/>
                <a:cs typeface="Inter" pitchFamily="34" charset="-120"/>
              </a:rPr>
              <a:t>Hudebním</a:t>
            </a:r>
            <a:r>
              <a:rPr lang="en-US" sz="4350" b="1" kern="0" spc="-131" dirty="0">
                <a:solidFill>
                  <a:srgbClr val="FFFFFF"/>
                </a:solidFill>
                <a:latin typeface="Inter"/>
                <a:ea typeface="Inter"/>
                <a:cs typeface="Inter" pitchFamily="34" charset="-120"/>
              </a:rPr>
              <a:t> </a:t>
            </a:r>
            <a:r>
              <a:rPr lang="en-US" sz="4350" b="1" kern="0" spc="-131" dirty="0" err="1">
                <a:solidFill>
                  <a:srgbClr val="FFFFFF"/>
                </a:solidFill>
                <a:latin typeface="Inter"/>
                <a:ea typeface="Inter"/>
                <a:cs typeface="Inter" pitchFamily="34" charset="-120"/>
              </a:rPr>
              <a:t>Průmyslu</a:t>
            </a:r>
            <a:endParaRPr lang="en-US" sz="4350" dirty="0" err="1">
              <a:latin typeface="Inter"/>
              <a:ea typeface="Inter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3115270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Sólová Debutová Nahrávka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037993" y="4031813"/>
            <a:ext cx="3156347" cy="177700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ts val="2799"/>
              </a:lnSpc>
            </a:pP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V roce 2021 vydal Benson Boone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své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první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sólové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album,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které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okamžitě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zaznamenalo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velký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úspěch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a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dostalo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se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na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příčky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nejposlochanější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muziky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na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spotify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.</a:t>
            </a:r>
            <a:endParaRPr lang="en-US" sz="1750" kern="0" spc="-35" dirty="0">
              <a:solidFill>
                <a:srgbClr val="E5E0DF"/>
              </a:solidFill>
              <a:latin typeface="Inter"/>
            </a:endParaRPr>
          </a:p>
        </p:txBody>
      </p:sp>
      <p:sp>
        <p:nvSpPr>
          <p:cNvPr id="7" name="Text 5"/>
          <p:cNvSpPr/>
          <p:nvPr/>
        </p:nvSpPr>
        <p:spPr>
          <a:xfrm>
            <a:off x="5743932" y="3115270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Širší Povědomí Veřejnosti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5743932" y="4031813"/>
            <a:ext cx="3156347" cy="213240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ts val="2799"/>
              </a:lnSpc>
            </a:pP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Díky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mediálním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vystoupením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a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rozhovorům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si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Benson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brzy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získal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širokou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pozornost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veřejnosti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jako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talentovaný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mladý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umělec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.</a:t>
            </a:r>
            <a:endParaRPr lang="en-US" sz="1750" dirty="0">
              <a:latin typeface="Inter"/>
              <a:ea typeface="Inter"/>
            </a:endParaRPr>
          </a:p>
        </p:txBody>
      </p:sp>
      <p:sp>
        <p:nvSpPr>
          <p:cNvPr id="9" name="Text 7"/>
          <p:cNvSpPr/>
          <p:nvPr/>
        </p:nvSpPr>
        <p:spPr>
          <a:xfrm>
            <a:off x="9517107" y="3115270"/>
            <a:ext cx="301716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Spolupráce s Hvězdami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9449872" y="3684627"/>
            <a:ext cx="3156347" cy="213240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ts val="2799"/>
              </a:lnSpc>
            </a:pP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Benson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navázal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spolupráce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s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několika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známými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hvězdami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hudebního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průmyslu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,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což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mu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pomohlo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ještě víc zviditelnit jeho jméno.</a:t>
            </a:r>
            <a:endParaRPr lang="en-US" sz="1750" dirty="0">
              <a:latin typeface="Inter"/>
              <a:ea typeface="In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637824"/>
            <a:ext cx="9056251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Úspěchy a Ocenění Bensona Boona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295013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11348" y="2991803"/>
            <a:ext cx="15311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5"/>
          <p:cNvSpPr/>
          <p:nvPr/>
        </p:nvSpPr>
        <p:spPr>
          <a:xfrm>
            <a:off x="2760107" y="3026450"/>
            <a:ext cx="295882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Ocenění Nováček Roku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2813895" y="3506867"/>
            <a:ext cx="4444008" cy="106620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ts val="2799"/>
              </a:lnSpc>
            </a:pP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V </a:t>
            </a:r>
            <a:r>
              <a:rPr lang="en-US" sz="1750" kern="0" spc="-35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roce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2022 </a:t>
            </a:r>
            <a:r>
              <a:rPr lang="en-US" sz="1750" kern="0" spc="-35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obdržel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Benson </a:t>
            </a:r>
            <a:r>
              <a:rPr lang="en-US" sz="1750" kern="0" spc="-35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velké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ocenění</a:t>
            </a:r>
            <a:endParaRPr lang="en-US" sz="1750" dirty="0" err="1">
              <a:solidFill>
                <a:srgbClr val="000000"/>
              </a:solidFill>
              <a:latin typeface="Inter"/>
              <a:ea typeface="Inter"/>
              <a:cs typeface="Inter" pitchFamily="34" charset="-120"/>
            </a:endParaRPr>
          </a:p>
          <a:p>
            <a:pPr>
              <a:lnSpc>
                <a:spcPts val="2799"/>
              </a:lnSpc>
            </a:pP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"Nováček Roku" od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Americké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hudební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akademie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.</a:t>
            </a:r>
            <a:endParaRPr lang="en-US" sz="1750">
              <a:latin typeface="Inter"/>
              <a:ea typeface="Inter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426285" y="295013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7576185" y="2991803"/>
            <a:ext cx="20002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9"/>
          <p:cNvSpPr/>
          <p:nvPr/>
        </p:nvSpPr>
        <p:spPr>
          <a:xfrm>
            <a:off x="8148399" y="3026450"/>
            <a:ext cx="355103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Nominace na Ceny Grammy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8148399" y="3506867"/>
            <a:ext cx="4444008" cy="106620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 pitchFamily="34" charset="-122"/>
                <a:cs typeface="Inter" pitchFamily="34" charset="-120"/>
              </a:rPr>
              <a:t>Album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 pitchFamily="34" charset="-122"/>
                <a:cs typeface="Inter" pitchFamily="34" charset="-120"/>
              </a:rPr>
              <a:t>Bensona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 pitchFamily="34" charset="-122"/>
                <a:cs typeface="Inter" pitchFamily="34" charset="-120"/>
              </a:rPr>
              <a:t>Boona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 pitchFamily="34" charset="-122"/>
                <a:cs typeface="Inter" pitchFamily="34" charset="-120"/>
              </a:rPr>
              <a:t>bylo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 pitchFamily="34" charset="-122"/>
                <a:cs typeface="Inter" pitchFamily="34" charset="-120"/>
              </a:rPr>
              <a:t>nominováno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 pitchFamily="34" charset="-122"/>
                <a:cs typeface="Inter" pitchFamily="34" charset="-120"/>
              </a:rPr>
              <a:t>na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 pitchFamily="34" charset="-122"/>
                <a:cs typeface="Inter" pitchFamily="34" charset="-120"/>
              </a:rPr>
              <a:t> 3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 pitchFamily="34" charset="-122"/>
                <a:cs typeface="Inter" pitchFamily="34" charset="-120"/>
              </a:rPr>
              <a:t>ceny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 pitchFamily="34" charset="-122"/>
                <a:cs typeface="Inter" pitchFamily="34" charset="-120"/>
              </a:rPr>
              <a:t> Grammy v hlavních kategoriích.</a:t>
            </a:r>
            <a:endParaRPr lang="en-US" sz="1750" dirty="0">
              <a:latin typeface="Inter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2037993" y="496883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2183011" y="5010507"/>
            <a:ext cx="20978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3"/>
          <p:cNvSpPr/>
          <p:nvPr/>
        </p:nvSpPr>
        <p:spPr>
          <a:xfrm>
            <a:off x="2760107" y="5045154"/>
            <a:ext cx="298894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Umístění v Hitparádách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2760107" y="5525572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Několik singlů z jeho alba se umístilo na předních příčkách žebříčku Billboard Hot 100.</a:t>
            </a:r>
            <a:endParaRPr lang="en-US" sz="1750" dirty="0"/>
          </a:p>
        </p:txBody>
      </p:sp>
      <p:sp>
        <p:nvSpPr>
          <p:cNvPr id="17" name="Shape 15"/>
          <p:cNvSpPr/>
          <p:nvPr/>
        </p:nvSpPr>
        <p:spPr>
          <a:xfrm>
            <a:off x="7426285" y="496883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568208" y="5010507"/>
            <a:ext cx="21597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</a:t>
            </a:r>
            <a:endParaRPr lang="en-US" sz="2624" dirty="0"/>
          </a:p>
        </p:txBody>
      </p:sp>
      <p:sp>
        <p:nvSpPr>
          <p:cNvPr id="19" name="Text 17"/>
          <p:cNvSpPr/>
          <p:nvPr/>
        </p:nvSpPr>
        <p:spPr>
          <a:xfrm>
            <a:off x="8148399" y="5045154"/>
            <a:ext cx="42824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Rostoucí Fanouškovská Základna</a:t>
            </a:r>
            <a:endParaRPr lang="en-US" sz="2187" dirty="0"/>
          </a:p>
        </p:txBody>
      </p:sp>
      <p:sp>
        <p:nvSpPr>
          <p:cNvPr id="20" name="Text 18"/>
          <p:cNvSpPr/>
          <p:nvPr/>
        </p:nvSpPr>
        <p:spPr>
          <a:xfrm>
            <a:off x="8148399" y="5525572"/>
            <a:ext cx="4444008" cy="106620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 pitchFamily="34" charset="-122"/>
                <a:cs typeface="Inter" pitchFamily="34" charset="-120"/>
              </a:rPr>
              <a:t>Díky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 pitchFamily="34" charset="-122"/>
                <a:cs typeface="Inter" pitchFamily="34" charset="-120"/>
              </a:rPr>
              <a:t>svému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 pitchFamily="34" charset="-122"/>
                <a:cs typeface="Inter" pitchFamily="34" charset="-120"/>
              </a:rPr>
              <a:t>talentu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 pitchFamily="34" charset="-122"/>
                <a:cs typeface="Inter" pitchFamily="34" charset="-120"/>
              </a:rPr>
              <a:t>si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 pitchFamily="34" charset="-122"/>
                <a:cs typeface="Inter" pitchFamily="34" charset="-120"/>
              </a:rPr>
              <a:t> Benson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 pitchFamily="34" charset="-122"/>
                <a:cs typeface="Inter" pitchFamily="34" charset="-120"/>
              </a:rPr>
              <a:t>získal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 pitchFamily="34" charset="-122"/>
                <a:cs typeface="Inter" pitchFamily="34" charset="-120"/>
              </a:rPr>
              <a:t>velkou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 pitchFamily="34" charset="-122"/>
                <a:cs typeface="Inter" pitchFamily="34" charset="-120"/>
              </a:rPr>
              <a:t>fanouškovskou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 pitchFamily="34" charset="-122"/>
                <a:cs typeface="Inter" pitchFamily="34" charset="-120"/>
              </a:rPr>
              <a:t> základnu, zejména mezi mladším publikem.</a:t>
            </a:r>
            <a:endParaRPr lang="en-US" sz="1750" dirty="0">
              <a:latin typeface="In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072753"/>
            <a:ext cx="736437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Osobní Život Bensona Boona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2211467"/>
            <a:ext cx="5166122" cy="2361605"/>
          </a:xfrm>
          <a:prstGeom prst="roundRect">
            <a:avLst>
              <a:gd name="adj" fmla="val 4234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67783" y="2441258"/>
            <a:ext cx="2777490" cy="347186"/>
          </a:xfrm>
          <a:prstGeom prst="rect">
            <a:avLst/>
          </a:prstGeom>
          <a:noFill/>
          <a:ln/>
        </p:spPr>
        <p:txBody>
          <a:bodyPr wrap="none" lIns="91440" tIns="45720" rIns="91440" bIns="45720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50" b="1" kern="0" spc="-66" dirty="0">
                <a:solidFill>
                  <a:srgbClr val="E5E0DF"/>
                </a:solidFill>
                <a:latin typeface="Inter"/>
                <a:ea typeface="Inter"/>
              </a:rPr>
              <a:t>Rodina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267783" y="2921675"/>
            <a:ext cx="4706541" cy="106620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ts val="2799"/>
              </a:lnSpc>
            </a:pP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Benson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pochází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z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chudé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 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 pitchFamily="34" charset="-122"/>
                <a:cs typeface="Inter" pitchFamily="34" charset="-120"/>
              </a:rPr>
              <a:t>rodiny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 pitchFamily="34" charset="-122"/>
                <a:cs typeface="Inter" pitchFamily="34" charset="-120"/>
              </a:rPr>
              <a:t> z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 pitchFamily="34" charset="-122"/>
                <a:cs typeface="Inter" pitchFamily="34" charset="-120"/>
              </a:rPr>
              <a:t>Oregonu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 pitchFamily="34" charset="-122"/>
                <a:cs typeface="Inter" pitchFamily="34" charset="-120"/>
              </a:rPr>
              <a:t> a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 pitchFamily="34" charset="-122"/>
                <a:cs typeface="Inter" pitchFamily="34" charset="-120"/>
              </a:rPr>
              <a:t>i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 pitchFamily="34" charset="-122"/>
                <a:cs typeface="Inter" pitchFamily="34" charset="-120"/>
              </a:rPr>
              <a:t>přes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 pitchFamily="34" charset="-122"/>
                <a:cs typeface="Inter" pitchFamily="34" charset="-120"/>
              </a:rPr>
              <a:t>svůj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 pitchFamily="34" charset="-122"/>
                <a:cs typeface="Inter" pitchFamily="34" charset="-120"/>
              </a:rPr>
              <a:t>úspěch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 pitchFamily="34" charset="-122"/>
                <a:cs typeface="Inter" pitchFamily="34" charset="-120"/>
              </a:rPr>
              <a:t> si zachovává blízké pouto se svými rodiči a sourozenci.</a:t>
            </a:r>
            <a:endParaRPr lang="en-US" sz="1750" dirty="0">
              <a:latin typeface="Inter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426285" y="2211467"/>
            <a:ext cx="5166122" cy="2361605"/>
          </a:xfrm>
          <a:prstGeom prst="roundRect">
            <a:avLst>
              <a:gd name="adj" fmla="val 4234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656076" y="244125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Koníčky a Zájmy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656076" y="2921675"/>
            <a:ext cx="4706541" cy="1421606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ts val="2799"/>
              </a:lnSpc>
            </a:pP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Mimo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hudbu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se Benson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věnuje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i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dalším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koníčkům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,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jako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je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cestování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,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čtení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knížek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 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 pitchFamily="34" charset="-122"/>
                <a:cs typeface="Inter" pitchFamily="34" charset="-120"/>
              </a:rPr>
              <a:t>a sporty, které mu pomáhají udržovat zdravý životní styl.</a:t>
            </a:r>
            <a:endParaRPr lang="en-US" sz="1750" dirty="0">
              <a:latin typeface="Inter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2037993" y="4795242"/>
            <a:ext cx="5166122" cy="2361605"/>
          </a:xfrm>
          <a:prstGeom prst="roundRect">
            <a:avLst>
              <a:gd name="adj" fmla="val 4234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2267783" y="5025033"/>
            <a:ext cx="2777490" cy="347186"/>
          </a:xfrm>
          <a:prstGeom prst="rect">
            <a:avLst/>
          </a:prstGeom>
          <a:noFill/>
          <a:ln/>
        </p:spPr>
        <p:txBody>
          <a:bodyPr wrap="none" lIns="91440" tIns="45720" rIns="91440" bIns="45720" rtlCol="0" anchor="t"/>
          <a:lstStyle/>
          <a:p>
            <a:pPr>
              <a:lnSpc>
                <a:spcPts val="2734"/>
              </a:lnSpc>
            </a:pPr>
            <a:r>
              <a:rPr lang="en-US" sz="2150" b="1" kern="0" spc="-66" dirty="0" err="1">
                <a:solidFill>
                  <a:srgbClr val="E5E0DF"/>
                </a:solidFill>
                <a:latin typeface="Inter"/>
              </a:rPr>
              <a:t>Činost</a:t>
            </a:r>
            <a:r>
              <a:rPr lang="en-US" sz="2150" b="1" kern="0" spc="-66" dirty="0">
                <a:solidFill>
                  <a:srgbClr val="E5E0DF"/>
                </a:solidFill>
                <a:latin typeface="Inter"/>
              </a:rPr>
              <a:t> </a:t>
            </a:r>
            <a:r>
              <a:rPr lang="en-US" sz="2150" b="1" kern="0" spc="-66" dirty="0" err="1">
                <a:solidFill>
                  <a:srgbClr val="E5E0DF"/>
                </a:solidFill>
                <a:latin typeface="Inter"/>
              </a:rPr>
              <a:t>spojená</a:t>
            </a:r>
            <a:r>
              <a:rPr lang="en-US" sz="2150" b="1" kern="0" spc="-66" dirty="0">
                <a:solidFill>
                  <a:srgbClr val="E5E0DF"/>
                </a:solidFill>
                <a:latin typeface="Inter"/>
              </a:rPr>
              <a:t> s </a:t>
            </a:r>
            <a:r>
              <a:rPr lang="en-US" sz="2150" b="1" kern="0" spc="-66" dirty="0" err="1">
                <a:solidFill>
                  <a:srgbClr val="E5E0DF"/>
                </a:solidFill>
                <a:latin typeface="Inter"/>
              </a:rPr>
              <a:t>charitou</a:t>
            </a:r>
          </a:p>
        </p:txBody>
      </p:sp>
      <p:sp>
        <p:nvSpPr>
          <p:cNvPr id="13" name="Text 11"/>
          <p:cNvSpPr/>
          <p:nvPr/>
        </p:nvSpPr>
        <p:spPr>
          <a:xfrm>
            <a:off x="2267783" y="5505450"/>
            <a:ext cx="4706541" cy="1421606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ts val="2799"/>
              </a:lnSpc>
            </a:pP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Svého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úspěchu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a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postavení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v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hudebním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průmyslu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využívá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k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podpoře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různých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 pitchFamily="34" charset="0"/>
                <a:ea typeface="Inter"/>
                <a:cs typeface="Inter" pitchFamily="34" charset="-120"/>
              </a:rPr>
              <a:t>projektů</a:t>
            </a: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spojených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s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charitou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 pitchFamily="34" charset="-122"/>
                <a:cs typeface="Inter" pitchFamily="34" charset="-120"/>
              </a:rPr>
              <a:t>,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 pitchFamily="34" charset="-122"/>
                <a:cs typeface="Inter" pitchFamily="34" charset="-120"/>
              </a:rPr>
              <a:t>zejména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 pitchFamily="34" charset="-122"/>
                <a:cs typeface="Inter" pitchFamily="34" charset="-120"/>
              </a:rPr>
              <a:t>těch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 pitchFamily="34" charset="-122"/>
                <a:cs typeface="Inter" pitchFamily="34" charset="-120"/>
              </a:rPr>
              <a:t>zaměřených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 pitchFamily="34" charset="-122"/>
                <a:cs typeface="Inter" pitchFamily="34" charset="-120"/>
              </a:rPr>
              <a:t>na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 pitchFamily="34" charset="-122"/>
                <a:cs typeface="Inter" pitchFamily="34" charset="-120"/>
              </a:rPr>
              <a:t> mládež.</a:t>
            </a:r>
            <a:endParaRPr lang="en-US" sz="1750" dirty="0">
              <a:latin typeface="Inter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7426285" y="4795242"/>
            <a:ext cx="5166122" cy="2361605"/>
          </a:xfrm>
          <a:prstGeom prst="roundRect">
            <a:avLst>
              <a:gd name="adj" fmla="val 4234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656076" y="502503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Soukromí a Vztahy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7656076" y="5505450"/>
            <a:ext cx="470654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Benson si pečlivě chrání své soukromí a o jeho partnerském životě se příliš neví. Zaměřuje se hlavně na svou hudební kariéru.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sp>
        <p:nvSpPr>
          <p:cNvPr id="4" name="Text 2"/>
          <p:cNvSpPr/>
          <p:nvPr/>
        </p:nvSpPr>
        <p:spPr>
          <a:xfrm>
            <a:off x="1588436" y="1623885"/>
            <a:ext cx="10278785" cy="694373"/>
          </a:xfrm>
          <a:prstGeom prst="rect">
            <a:avLst/>
          </a:prstGeom>
          <a:noFill/>
          <a:ln/>
        </p:spPr>
        <p:txBody>
          <a:bodyPr wrap="none" lIns="91440" tIns="45720" rIns="91440" bIns="45720" rtlCol="0" anchor="t"/>
          <a:lstStyle/>
          <a:p>
            <a:pPr>
              <a:lnSpc>
                <a:spcPts val="5468"/>
              </a:lnSpc>
            </a:pPr>
            <a:r>
              <a:rPr lang="en-US" sz="4350" b="1" kern="0" spc="-131" dirty="0">
                <a:solidFill>
                  <a:srgbClr val="FFFFFF"/>
                </a:solidFill>
                <a:ea typeface="Inter"/>
                <a:cs typeface="+mn-lt"/>
              </a:rPr>
              <a:t>Hudební Styl a Inspirace Bensona Boona</a:t>
            </a:r>
            <a:endParaRPr lang="en-US" sz="4350">
              <a:cs typeface="Calibri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3222188"/>
            <a:ext cx="444341" cy="44434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876628" y="3929041"/>
            <a:ext cx="23886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Emocionální Zpěv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4369118"/>
            <a:ext cx="2388632" cy="177700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ts val="2799"/>
              </a:lnSpc>
            </a:pP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Benson je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známý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svým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jedinečným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,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citově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nabitým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, a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přitom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precizním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vokálním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projevem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.</a:t>
            </a:r>
            <a:endParaRPr lang="en-US" sz="1750" dirty="0">
              <a:latin typeface="Inter"/>
              <a:ea typeface="Inter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881" y="3222188"/>
            <a:ext cx="444341" cy="44434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759881" y="3888700"/>
            <a:ext cx="2388632" cy="694373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ts val="2734"/>
              </a:lnSpc>
            </a:pPr>
            <a:r>
              <a:rPr lang="en-US" sz="2150" b="1" kern="0" spc="-66" err="1">
                <a:solidFill>
                  <a:srgbClr val="E5E0DF"/>
                </a:solidFill>
                <a:latin typeface="Inter"/>
                <a:ea typeface="Inter"/>
              </a:rPr>
              <a:t>Hudební</a:t>
            </a:r>
            <a:r>
              <a:rPr lang="en-US" sz="2150" b="1" kern="0" spc="-66" dirty="0">
                <a:solidFill>
                  <a:srgbClr val="E5E0DF"/>
                </a:solidFill>
                <a:latin typeface="Inter"/>
                <a:ea typeface="Inter"/>
              </a:rPr>
              <a:t> </a:t>
            </a:r>
            <a:r>
              <a:rPr lang="en-US" sz="2150" b="1" kern="0" spc="-66" err="1">
                <a:solidFill>
                  <a:srgbClr val="E5E0DF"/>
                </a:solidFill>
                <a:latin typeface="Inter"/>
                <a:ea typeface="Inter"/>
              </a:rPr>
              <a:t>Dovednosti</a:t>
            </a:r>
            <a:endParaRPr lang="en-US" sz="2150">
              <a:solidFill>
                <a:srgbClr val="000000"/>
              </a:solidFill>
              <a:latin typeface="Inter"/>
              <a:ea typeface="Inter"/>
            </a:endParaRPr>
          </a:p>
        </p:txBody>
      </p:sp>
      <p:sp>
        <p:nvSpPr>
          <p:cNvPr id="10" name="Text 6"/>
          <p:cNvSpPr/>
          <p:nvPr/>
        </p:nvSpPr>
        <p:spPr>
          <a:xfrm>
            <a:off x="4759881" y="4716304"/>
            <a:ext cx="2388632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Vedle zpěvu se Benson výborně ovládá i hru na klávesové nástroje a kytaru.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768" y="3222188"/>
            <a:ext cx="444341" cy="444341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481768" y="3888700"/>
            <a:ext cx="23886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Autorská Tvorba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7481768" y="4369118"/>
            <a:ext cx="2388632" cy="177700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ts val="2799"/>
              </a:lnSpc>
            </a:pP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Sám Benson je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autorem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většiny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písní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 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ve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 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svých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albech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.</a:t>
            </a:r>
            <a:endParaRPr lang="en-US" sz="1750" kern="0" spc="-35" dirty="0">
              <a:solidFill>
                <a:srgbClr val="E5E0DF"/>
              </a:solidFill>
              <a:latin typeface="Inter"/>
            </a:endParaRPr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3656" y="3222188"/>
            <a:ext cx="444341" cy="444341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203656" y="3888700"/>
            <a:ext cx="238875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Popová Orientace</a:t>
            </a:r>
            <a:endParaRPr lang="en-US" sz="2187" dirty="0"/>
          </a:p>
        </p:txBody>
      </p:sp>
      <p:sp>
        <p:nvSpPr>
          <p:cNvPr id="16" name="Text 10"/>
          <p:cNvSpPr/>
          <p:nvPr/>
        </p:nvSpPr>
        <p:spPr>
          <a:xfrm>
            <a:off x="10203656" y="4369118"/>
            <a:ext cx="2388751" cy="177700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Hudební styl Bensona Boona lze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označit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jako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moderní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emocionální</a:t>
            </a:r>
            <a:r>
              <a:rPr lang="en-US" sz="175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pop.</a:t>
            </a:r>
            <a:endParaRPr lang="en-US" sz="1750" kern="0" spc="-35" dirty="0">
              <a:solidFill>
                <a:srgbClr val="E5E0DF"/>
              </a:solidFill>
              <a:latin typeface="Int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791"/>
          </a:xfrm>
          <a:prstGeom prst="rect">
            <a:avLst/>
          </a:prstGeom>
          <a:solidFill>
            <a:srgbClr val="27252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3079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86156" y="607576"/>
            <a:ext cx="9315688" cy="13811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37"/>
              </a:lnSpc>
              <a:buNone/>
            </a:pPr>
            <a:r>
              <a:rPr lang="en-US" sz="4350" b="1" kern="0" spc="-13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Benson Boone a Jeho Vliv na Současnou Hudbu</a:t>
            </a:r>
            <a:endParaRPr lang="en-US" sz="43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156" y="2320052"/>
            <a:ext cx="1104781" cy="176772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922288" y="2540913"/>
            <a:ext cx="3525322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b="1" kern="0" spc="-6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Inspirace pro Mladé Umělce</a:t>
            </a:r>
            <a:endParaRPr lang="en-US" sz="2175" dirty="0"/>
          </a:p>
        </p:txBody>
      </p:sp>
      <p:sp>
        <p:nvSpPr>
          <p:cNvPr id="8" name="Text 4"/>
          <p:cNvSpPr/>
          <p:nvPr/>
        </p:nvSpPr>
        <p:spPr>
          <a:xfrm>
            <a:off x="5922288" y="3018711"/>
            <a:ext cx="7879556" cy="706993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ts val="2784"/>
              </a:lnSpc>
            </a:pPr>
            <a:r>
              <a:rPr lang="en-US" sz="170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Benson Boone se stal vzorem a inspirací pro mnoho mladých, začínajících hudebníků </a:t>
            </a:r>
            <a:endParaRPr lang="en-US" sz="1700" dirty="0">
              <a:solidFill>
                <a:srgbClr val="000000"/>
              </a:solidFill>
              <a:latin typeface="Inter"/>
              <a:ea typeface="Inter"/>
              <a:cs typeface="Calibri" panose="020F0502020204030204"/>
            </a:endParaRPr>
          </a:p>
          <a:p>
            <a:pPr>
              <a:lnSpc>
                <a:spcPts val="2784"/>
              </a:lnSpc>
            </a:pPr>
            <a:r>
              <a:rPr lang="en-US" sz="170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díky</a:t>
            </a:r>
            <a:r>
              <a:rPr lang="en-US" sz="170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0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svému</a:t>
            </a:r>
            <a:r>
              <a:rPr lang="en-US" sz="170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0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příběhu</a:t>
            </a:r>
            <a:r>
              <a:rPr lang="en-US" sz="170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a </a:t>
            </a:r>
            <a:r>
              <a:rPr lang="en-US" sz="170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úspešné</a:t>
            </a:r>
            <a:r>
              <a:rPr lang="en-US" sz="170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0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hudební</a:t>
            </a:r>
            <a:r>
              <a:rPr lang="en-US" sz="170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0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kariéry</a:t>
            </a:r>
            <a:r>
              <a:rPr lang="en-US" sz="170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.</a:t>
            </a:r>
            <a:endParaRPr lang="en-US" sz="1700" dirty="0">
              <a:latin typeface="Inter"/>
              <a:cs typeface="Calibri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6156" y="4087773"/>
            <a:ext cx="1104781" cy="176772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922288" y="4308634"/>
            <a:ext cx="2762131" cy="345281"/>
          </a:xfrm>
          <a:prstGeom prst="rect">
            <a:avLst/>
          </a:prstGeom>
          <a:noFill/>
          <a:ln/>
        </p:spPr>
        <p:txBody>
          <a:bodyPr wrap="none" lIns="91440" tIns="45720" rIns="91440" bIns="45720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50" b="1" kern="0" spc="-6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Budoucnost</a:t>
            </a:r>
            <a:r>
              <a:rPr lang="en-US" sz="2150" b="1" kern="0" spc="-6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v Pop Music</a:t>
            </a:r>
            <a:endParaRPr lang="en-US" sz="2150" dirty="0">
              <a:latin typeface="Inter"/>
              <a:ea typeface="Inter"/>
            </a:endParaRPr>
          </a:p>
        </p:txBody>
      </p:sp>
      <p:sp>
        <p:nvSpPr>
          <p:cNvPr id="11" name="Text 6"/>
          <p:cNvSpPr/>
          <p:nvPr/>
        </p:nvSpPr>
        <p:spPr>
          <a:xfrm>
            <a:off x="5922288" y="4786432"/>
            <a:ext cx="78795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Svým emocionálním a autentickým projevem Benson Boone přináší do současné popové scény nový, svěží vítr.</a:t>
            </a:r>
            <a:endParaRPr lang="en-US" sz="174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6156" y="5855494"/>
            <a:ext cx="1104781" cy="1767721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5922288" y="6076355"/>
            <a:ext cx="3241238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b="1" kern="0" spc="-6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Podpora Mladých Talentů</a:t>
            </a:r>
            <a:endParaRPr lang="en-US" sz="2175" dirty="0"/>
          </a:p>
        </p:txBody>
      </p:sp>
      <p:sp>
        <p:nvSpPr>
          <p:cNvPr id="14" name="Text 8"/>
          <p:cNvSpPr/>
          <p:nvPr/>
        </p:nvSpPr>
        <p:spPr>
          <a:xfrm>
            <a:off x="5922288" y="6554153"/>
            <a:ext cx="7879556" cy="706993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ts val="2784"/>
              </a:lnSpc>
            </a:pPr>
            <a:r>
              <a:rPr lang="en-US" sz="170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Benson </a:t>
            </a:r>
            <a:r>
              <a:rPr lang="en-US" sz="170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využívá</a:t>
            </a:r>
            <a:r>
              <a:rPr lang="en-US" sz="170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0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svého</a:t>
            </a:r>
            <a:r>
              <a:rPr lang="en-US" sz="170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0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postavení</a:t>
            </a:r>
            <a:r>
              <a:rPr lang="en-US" sz="170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k </a:t>
            </a:r>
            <a:r>
              <a:rPr lang="en-US" sz="170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podpoře</a:t>
            </a:r>
            <a:r>
              <a:rPr lang="en-US" sz="170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a </a:t>
            </a:r>
            <a:r>
              <a:rPr lang="en-US" sz="170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objevování</a:t>
            </a:r>
            <a:r>
              <a:rPr lang="en-US" sz="170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0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dalších</a:t>
            </a:r>
            <a:r>
              <a:rPr lang="en-US" sz="1700" kern="0" spc="-35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700" kern="0" spc="-35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mladých</a:t>
            </a:r>
            <a:endParaRPr lang="en-US" sz="1700" dirty="0" err="1">
              <a:solidFill>
                <a:srgbClr val="000000"/>
              </a:solidFill>
              <a:latin typeface="Inter"/>
              <a:ea typeface="Inter"/>
              <a:cs typeface="Calibri" panose="020F0502020204030204"/>
            </a:endParaRPr>
          </a:p>
          <a:p>
            <a:pPr>
              <a:lnSpc>
                <a:spcPts val="2784"/>
              </a:lnSpc>
            </a:pPr>
            <a:r>
              <a:rPr lang="en-US" sz="1700" kern="0" spc="-35" dirty="0">
                <a:solidFill>
                  <a:srgbClr val="E5E0DF"/>
                </a:solidFill>
                <a:latin typeface="Inter" pitchFamily="34" charset="0"/>
                <a:ea typeface="Inter"/>
                <a:cs typeface="Inter" pitchFamily="34" charset="-120"/>
              </a:rPr>
              <a:t> </a:t>
            </a:r>
            <a:r>
              <a:rPr lang="en-US" sz="1700" kern="0" spc="-35" dirty="0">
                <a:solidFill>
                  <a:srgbClr val="E5E0DF"/>
                </a:solidFill>
                <a:latin typeface="Inter"/>
                <a:ea typeface="Inter" pitchFamily="34" charset="-122"/>
                <a:cs typeface="Inter" pitchFamily="34" charset="-120"/>
              </a:rPr>
              <a:t>hudebních talentů, čímž ovlivňuje celý průmysl.</a:t>
            </a:r>
            <a:endParaRPr lang="en-US" sz="1700">
              <a:latin typeface="Inter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6744"/>
          </a:xfrm>
          <a:prstGeom prst="rect">
            <a:avLst/>
          </a:prstGeom>
          <a:solidFill>
            <a:srgbClr val="272525"/>
          </a:solidFill>
          <a:ln/>
        </p:spPr>
      </p:sp>
      <p:sp>
        <p:nvSpPr>
          <p:cNvPr id="4" name="Text 2"/>
          <p:cNvSpPr/>
          <p:nvPr/>
        </p:nvSpPr>
        <p:spPr>
          <a:xfrm>
            <a:off x="2581513" y="548045"/>
            <a:ext cx="9467374" cy="1245632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>
              <a:lnSpc>
                <a:spcPts val="4904"/>
              </a:lnSpc>
              <a:buNone/>
            </a:pPr>
            <a:r>
              <a:rPr lang="en-US" sz="3900" b="1" kern="0" spc="-118" dirty="0" err="1">
                <a:solidFill>
                  <a:srgbClr val="FFFFFF"/>
                </a:solidFill>
                <a:latin typeface="Inter"/>
                <a:ea typeface="Inter"/>
                <a:cs typeface="Inter" pitchFamily="34" charset="-120"/>
              </a:rPr>
              <a:t>Budoucnost</a:t>
            </a:r>
            <a:r>
              <a:rPr lang="en-US" sz="3900" b="1" kern="0" spc="-118" dirty="0">
                <a:solidFill>
                  <a:srgbClr val="FFFFF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3900" b="1" kern="0" spc="-118" dirty="0" err="1">
                <a:solidFill>
                  <a:srgbClr val="FFFFFF"/>
                </a:solidFill>
                <a:latin typeface="Inter"/>
                <a:ea typeface="Inter"/>
                <a:cs typeface="Inter" pitchFamily="34" charset="-120"/>
              </a:rPr>
              <a:t>Bensona</a:t>
            </a:r>
            <a:r>
              <a:rPr lang="en-US" sz="3900" b="1" kern="0" spc="-118" dirty="0">
                <a:solidFill>
                  <a:srgbClr val="FFFFF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3900" b="1" kern="0" spc="-118" dirty="0" err="1">
                <a:solidFill>
                  <a:srgbClr val="FFFFFF"/>
                </a:solidFill>
                <a:latin typeface="Inter"/>
                <a:ea typeface="Inter"/>
                <a:cs typeface="Inter" pitchFamily="34" charset="-120"/>
              </a:rPr>
              <a:t>Boona</a:t>
            </a:r>
            <a:r>
              <a:rPr lang="en-US" sz="3900" b="1" kern="0" spc="-118" dirty="0">
                <a:solidFill>
                  <a:srgbClr val="FFFFFF"/>
                </a:solidFill>
                <a:latin typeface="Inter"/>
                <a:ea typeface="Inter"/>
                <a:cs typeface="Inter" pitchFamily="34" charset="-120"/>
              </a:rPr>
              <a:t> v </a:t>
            </a:r>
            <a:r>
              <a:rPr lang="en-US" sz="3900" b="1" kern="0" spc="-118" dirty="0" err="1">
                <a:solidFill>
                  <a:srgbClr val="FFFFFF"/>
                </a:solidFill>
                <a:latin typeface="Inter"/>
                <a:ea typeface="Inter"/>
                <a:cs typeface="Inter" pitchFamily="34" charset="-120"/>
              </a:rPr>
              <a:t>Hudbě</a:t>
            </a:r>
            <a:r>
              <a:rPr lang="en-US" sz="3900" b="1" kern="0" spc="-118" dirty="0">
                <a:solidFill>
                  <a:srgbClr val="FFFFFF"/>
                </a:solidFill>
                <a:latin typeface="Inter"/>
                <a:ea typeface="Inter"/>
                <a:cs typeface="Inter" pitchFamily="34" charset="-120"/>
              </a:rPr>
              <a:t>.</a:t>
            </a:r>
            <a:endParaRPr lang="en-US" sz="3900" b="1" kern="0" spc="-118" dirty="0">
              <a:solidFill>
                <a:srgbClr val="FFFFFF"/>
              </a:solidFill>
              <a:ea typeface="Inter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581513" y="2192298"/>
            <a:ext cx="9467374" cy="5496401"/>
          </a:xfrm>
          <a:prstGeom prst="roundRect">
            <a:avLst>
              <a:gd name="adj" fmla="val 1632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2589133" y="2199918"/>
            <a:ext cx="9452134" cy="152971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2788444" y="2327077"/>
            <a:ext cx="4323636" cy="3188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11"/>
              </a:lnSpc>
              <a:buNone/>
            </a:pPr>
            <a:r>
              <a:rPr lang="en-US" sz="1569" kern="0" spc="-31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Nová Hudební Alba</a:t>
            </a:r>
            <a:endParaRPr lang="en-US" sz="1569" dirty="0"/>
          </a:p>
        </p:txBody>
      </p:sp>
      <p:sp>
        <p:nvSpPr>
          <p:cNvPr id="8" name="Text 6"/>
          <p:cNvSpPr/>
          <p:nvPr/>
        </p:nvSpPr>
        <p:spPr>
          <a:xfrm>
            <a:off x="7518321" y="2327077"/>
            <a:ext cx="4323636" cy="127539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ts val="2511"/>
              </a:lnSpc>
            </a:pPr>
            <a:r>
              <a:rPr lang="en-US" sz="1550" kern="0" spc="-31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Ocekává</a:t>
            </a:r>
            <a:r>
              <a:rPr lang="en-US" sz="1550" kern="0" spc="-31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se, </a:t>
            </a:r>
            <a:r>
              <a:rPr lang="en-US" sz="1550" kern="0" spc="-31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že</a:t>
            </a:r>
            <a:r>
              <a:rPr lang="en-US" sz="1550" kern="0" spc="-31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Benson Boone </a:t>
            </a:r>
            <a:r>
              <a:rPr lang="en-US" sz="1550" kern="0" spc="-31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bude</a:t>
            </a:r>
            <a:r>
              <a:rPr lang="en-US" sz="1550" kern="0" spc="-31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v </a:t>
            </a:r>
            <a:endParaRPr lang="en-US" sz="1550" dirty="0">
              <a:solidFill>
                <a:srgbClr val="000000"/>
              </a:solidFill>
              <a:latin typeface="Inter"/>
              <a:ea typeface="Inter"/>
              <a:cs typeface="Calibri" panose="020F0502020204030204"/>
            </a:endParaRPr>
          </a:p>
          <a:p>
            <a:pPr marL="0" indent="0">
              <a:lnSpc>
                <a:spcPts val="2511"/>
              </a:lnSpc>
              <a:buNone/>
            </a:pPr>
            <a:r>
              <a:rPr lang="en-US" sz="1550" kern="0" spc="-31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následujících</a:t>
            </a:r>
            <a:r>
              <a:rPr lang="en-US" sz="1550" kern="0" spc="-31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550" kern="0" spc="-31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letech</a:t>
            </a:r>
            <a:r>
              <a:rPr lang="en-US" sz="1550" kern="0" spc="-31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550" kern="0" spc="-31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vydávat</a:t>
            </a:r>
            <a:r>
              <a:rPr lang="en-US" sz="1550" kern="0" spc="-31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550" kern="0" spc="-31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další</a:t>
            </a:r>
            <a:r>
              <a:rPr lang="en-US" sz="1550" kern="0" spc="-31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550" kern="0" spc="-31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úspešná</a:t>
            </a:r>
            <a:r>
              <a:rPr lang="en-US" sz="1550" kern="0" spc="-31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550" kern="0" spc="-31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sólová</a:t>
            </a:r>
            <a:r>
              <a:rPr lang="en-US" sz="1550" kern="0" spc="-31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alba, která dále posunou hranice popové hudby.</a:t>
            </a:r>
            <a:endParaRPr lang="en-US" sz="1550">
              <a:latin typeface="Inter"/>
              <a:ea typeface="Inter"/>
              <a:cs typeface="Calibri"/>
            </a:endParaRPr>
          </a:p>
        </p:txBody>
      </p:sp>
      <p:sp>
        <p:nvSpPr>
          <p:cNvPr id="9" name="Shape 7"/>
          <p:cNvSpPr/>
          <p:nvPr/>
        </p:nvSpPr>
        <p:spPr>
          <a:xfrm>
            <a:off x="2589133" y="3729633"/>
            <a:ext cx="9452134" cy="121086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2788444" y="3856792"/>
            <a:ext cx="4323636" cy="318849"/>
          </a:xfrm>
          <a:prstGeom prst="rect">
            <a:avLst/>
          </a:prstGeom>
          <a:noFill/>
          <a:ln/>
        </p:spPr>
        <p:txBody>
          <a:bodyPr wrap="none" lIns="91440" tIns="45720" rIns="91440" bIns="45720" rtlCol="0" anchor="t"/>
          <a:lstStyle/>
          <a:p>
            <a:pPr marL="0" indent="0">
              <a:lnSpc>
                <a:spcPts val="2511"/>
              </a:lnSpc>
              <a:buNone/>
            </a:pPr>
            <a:r>
              <a:rPr lang="en-US" sz="1550" kern="0" spc="-31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Mezinárodní</a:t>
            </a:r>
            <a:r>
              <a:rPr lang="en-US" sz="1550" kern="0" spc="-31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550" kern="0" spc="-31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popularita</a:t>
            </a:r>
            <a:endParaRPr lang="en-US" sz="1569" dirty="0" err="1">
              <a:latin typeface="Inter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518321" y="3856792"/>
            <a:ext cx="4323636" cy="9565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11"/>
              </a:lnSpc>
              <a:buNone/>
            </a:pPr>
            <a:r>
              <a:rPr lang="en-US" sz="1569" kern="0" spc="-31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Zábavní průmysl již zaznamenal zájem o Bensona Boona i v zahraničí, takže se očekává jeho větší globální pronikání.</a:t>
            </a:r>
            <a:endParaRPr lang="en-US" sz="1569" dirty="0"/>
          </a:p>
        </p:txBody>
      </p:sp>
      <p:sp>
        <p:nvSpPr>
          <p:cNvPr id="12" name="Shape 10"/>
          <p:cNvSpPr/>
          <p:nvPr/>
        </p:nvSpPr>
        <p:spPr>
          <a:xfrm>
            <a:off x="2589133" y="4940498"/>
            <a:ext cx="9452134" cy="121086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2788444" y="5067657"/>
            <a:ext cx="4323636" cy="318849"/>
          </a:xfrm>
          <a:prstGeom prst="rect">
            <a:avLst/>
          </a:prstGeom>
          <a:noFill/>
          <a:ln/>
        </p:spPr>
        <p:txBody>
          <a:bodyPr wrap="none" lIns="91440" tIns="45720" rIns="91440" bIns="45720" rtlCol="0" anchor="t"/>
          <a:lstStyle/>
          <a:p>
            <a:pPr>
              <a:lnSpc>
                <a:spcPts val="2511"/>
              </a:lnSpc>
            </a:pPr>
            <a:r>
              <a:rPr lang="en-US" sz="1550" kern="0" spc="-31" dirty="0">
                <a:solidFill>
                  <a:srgbClr val="E5E0DF"/>
                </a:solidFill>
                <a:latin typeface="Inter"/>
              </a:rPr>
              <a:t>Podpora k </a:t>
            </a:r>
            <a:r>
              <a:rPr lang="en-US" sz="1550" kern="0" spc="-31" dirty="0" err="1">
                <a:solidFill>
                  <a:srgbClr val="E5E0DF"/>
                </a:solidFill>
                <a:latin typeface="Inter"/>
              </a:rPr>
              <a:t>charitě</a:t>
            </a:r>
          </a:p>
        </p:txBody>
      </p:sp>
      <p:sp>
        <p:nvSpPr>
          <p:cNvPr id="14" name="Text 12"/>
          <p:cNvSpPr/>
          <p:nvPr/>
        </p:nvSpPr>
        <p:spPr>
          <a:xfrm>
            <a:off x="7518321" y="5067657"/>
            <a:ext cx="4323636" cy="9565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11"/>
              </a:lnSpc>
              <a:buNone/>
            </a:pPr>
            <a:r>
              <a:rPr lang="en-US" sz="1569" kern="0" spc="-31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Benson bude pravděpodobně stále více využívat své postavení k podpoře charitativních projektů a mladých talentů.</a:t>
            </a:r>
            <a:endParaRPr lang="en-US" sz="1569" dirty="0"/>
          </a:p>
        </p:txBody>
      </p:sp>
      <p:sp>
        <p:nvSpPr>
          <p:cNvPr id="15" name="Shape 13"/>
          <p:cNvSpPr/>
          <p:nvPr/>
        </p:nvSpPr>
        <p:spPr>
          <a:xfrm>
            <a:off x="2589133" y="6151364"/>
            <a:ext cx="9452134" cy="152971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6" name="Text 14"/>
          <p:cNvSpPr/>
          <p:nvPr/>
        </p:nvSpPr>
        <p:spPr>
          <a:xfrm>
            <a:off x="2788444" y="6278523"/>
            <a:ext cx="4323636" cy="318849"/>
          </a:xfrm>
          <a:prstGeom prst="rect">
            <a:avLst/>
          </a:prstGeom>
          <a:noFill/>
          <a:ln/>
        </p:spPr>
        <p:txBody>
          <a:bodyPr wrap="none" lIns="91440" tIns="45720" rIns="91440" bIns="45720" rtlCol="0" anchor="t"/>
          <a:lstStyle/>
          <a:p>
            <a:pPr>
              <a:lnSpc>
                <a:spcPts val="2511"/>
              </a:lnSpc>
            </a:pPr>
            <a:r>
              <a:rPr lang="en-US" sz="1550" kern="0" spc="-31" dirty="0" err="1">
                <a:solidFill>
                  <a:srgbClr val="E5E0DF"/>
                </a:solidFill>
                <a:latin typeface="Inter"/>
              </a:rPr>
              <a:t>Postavení</a:t>
            </a:r>
            <a:r>
              <a:rPr lang="en-US" sz="1550" kern="0" spc="-31" dirty="0">
                <a:solidFill>
                  <a:srgbClr val="E5E0DF"/>
                </a:solidFill>
                <a:latin typeface="Inter"/>
              </a:rPr>
              <a:t> </a:t>
            </a:r>
            <a:r>
              <a:rPr lang="en-US" sz="1550" kern="0" spc="-31" dirty="0" err="1">
                <a:solidFill>
                  <a:srgbClr val="E5E0DF"/>
                </a:solidFill>
                <a:latin typeface="Inter"/>
              </a:rPr>
              <a:t>kariéry</a:t>
            </a:r>
            <a:endParaRPr lang="en-US" sz="1569" dirty="0" err="1"/>
          </a:p>
        </p:txBody>
      </p:sp>
      <p:sp>
        <p:nvSpPr>
          <p:cNvPr id="17" name="Text 15"/>
          <p:cNvSpPr/>
          <p:nvPr/>
        </p:nvSpPr>
        <p:spPr>
          <a:xfrm>
            <a:off x="7518321" y="6278523"/>
            <a:ext cx="4323636" cy="127539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ts val="2511"/>
              </a:lnSpc>
            </a:pPr>
            <a:r>
              <a:rPr lang="en-US" sz="1550" kern="0" spc="-31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U </a:t>
            </a:r>
            <a:r>
              <a:rPr lang="en-US" sz="1550" kern="0" spc="-31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Bensona</a:t>
            </a:r>
            <a:r>
              <a:rPr lang="en-US" sz="1550" kern="0" spc="-31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550" kern="0" spc="-31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Boona</a:t>
            </a:r>
            <a:r>
              <a:rPr lang="en-US" sz="1550" kern="0" spc="-31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 se </a:t>
            </a:r>
            <a:r>
              <a:rPr lang="en-US" sz="1550" kern="0" spc="-31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očekávají</a:t>
            </a:r>
            <a:r>
              <a:rPr lang="en-US" sz="1550" kern="0" spc="-31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550" kern="0" spc="-31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také</a:t>
            </a:r>
            <a:r>
              <a:rPr lang="en-US" sz="1550" kern="0" spc="-31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550" kern="0" spc="-31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aktivity</a:t>
            </a:r>
            <a:r>
              <a:rPr lang="en-US" sz="1550" kern="0" spc="-31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550" kern="0" spc="-31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mimo</a:t>
            </a:r>
            <a:r>
              <a:rPr lang="en-US" sz="1550" kern="0" spc="-31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550" kern="0" spc="-31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samotnou</a:t>
            </a:r>
            <a:r>
              <a:rPr lang="en-US" sz="1550" kern="0" spc="-31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</a:t>
            </a:r>
            <a:r>
              <a:rPr lang="en-US" sz="1550" kern="0" spc="-31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hudbu</a:t>
            </a:r>
            <a:r>
              <a:rPr lang="en-US" sz="1550" kern="0" spc="-31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, </a:t>
            </a:r>
            <a:r>
              <a:rPr lang="en-US" sz="1550" kern="0" spc="-31" dirty="0" err="1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například</a:t>
            </a:r>
            <a:r>
              <a:rPr lang="en-US" sz="1550" kern="0" spc="-31" dirty="0">
                <a:solidFill>
                  <a:srgbClr val="E5E0DF"/>
                </a:solidFill>
                <a:latin typeface="Inter"/>
                <a:ea typeface="Inter"/>
                <a:cs typeface="Inter" pitchFamily="34" charset="-120"/>
              </a:rPr>
              <a:t> v herectví nebo ve vlastním hudebním vydavatelství.</a:t>
            </a:r>
            <a:endParaRPr lang="en-US" sz="1550" dirty="0">
              <a:latin typeface="Inter"/>
              <a:ea typeface="Int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oblečení, osoba, Lidská tvář, voda&#10;&#10;Popis se vygeneroval automaticky.">
            <a:extLst>
              <a:ext uri="{FF2B5EF4-FFF2-40B4-BE49-F238E27FC236}">
                <a16:creationId xmlns:a16="http://schemas.microsoft.com/office/drawing/2014/main" id="{A9382E35-9E64-26B1-FC0A-008BF9FFE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" y="-2169"/>
            <a:ext cx="14630399" cy="822959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32B9B7C-A20A-6150-7627-4A331B4F923A}"/>
              </a:ext>
            </a:extLst>
          </p:cNvPr>
          <p:cNvSpPr txBox="1"/>
          <p:nvPr/>
        </p:nvSpPr>
        <p:spPr>
          <a:xfrm>
            <a:off x="722779" y="991720"/>
            <a:ext cx="3563470" cy="13542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  <a:cs typeface="Calibri"/>
              </a:rPr>
              <a:t>Moje zakončení prezentace...</a:t>
            </a:r>
          </a:p>
          <a:p>
            <a:endParaRPr lang="cs-CZ" dirty="0">
              <a:cs typeface="Calibri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C0DE0A-2D8E-B4C0-9D43-163D163E6865}"/>
              </a:ext>
            </a:extLst>
          </p:cNvPr>
          <p:cNvSpPr txBox="1"/>
          <p:nvPr/>
        </p:nvSpPr>
        <p:spPr>
          <a:xfrm>
            <a:off x="840441" y="2470897"/>
            <a:ext cx="3160058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  <a:cs typeface="Calibri"/>
              </a:rPr>
              <a:t>Moc děkuji za pozornost.</a:t>
            </a:r>
          </a:p>
          <a:p>
            <a:r>
              <a:rPr lang="cs-CZ" sz="2000" dirty="0">
                <a:solidFill>
                  <a:schemeClr val="bg1"/>
                </a:solidFill>
                <a:cs typeface="Calibri"/>
              </a:rPr>
              <a:t>S touto prezentací mi pomáhal kamarád nikdy bych to nezvládl udělat tak propracovaně.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63110C7-88F9-C46C-233F-B2AA74EA39A2}"/>
              </a:ext>
            </a:extLst>
          </p:cNvPr>
          <p:cNvSpPr txBox="1"/>
          <p:nvPr/>
        </p:nvSpPr>
        <p:spPr>
          <a:xfrm>
            <a:off x="10371044" y="924485"/>
            <a:ext cx="316005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3200" dirty="0">
                <a:solidFill>
                  <a:schemeClr val="bg1"/>
                </a:solidFill>
                <a:cs typeface="Calibri"/>
              </a:rPr>
              <a:t>Odkazy: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841C521-6E03-29F5-4CA4-40FC2ABFA7DF}"/>
              </a:ext>
            </a:extLst>
          </p:cNvPr>
          <p:cNvSpPr txBox="1"/>
          <p:nvPr/>
        </p:nvSpPr>
        <p:spPr>
          <a:xfrm>
            <a:off x="10589559" y="1798544"/>
            <a:ext cx="3109632" cy="29854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Zdroj WarnerMusic.co.nz</a:t>
            </a:r>
          </a:p>
          <a:p>
            <a:endParaRPr lang="cs-CZ" sz="2400" dirty="0">
              <a:solidFill>
                <a:schemeClr val="bg1"/>
              </a:solidFill>
              <a:cs typeface="Calibri"/>
            </a:endParaRPr>
          </a:p>
          <a:p>
            <a:r>
              <a:rPr lang="cs-CZ" sz="2400" dirty="0">
                <a:solidFill>
                  <a:schemeClr val="bg1"/>
                </a:solidFill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Ukázka muziky od Benson Boon</a:t>
            </a:r>
            <a:endParaRPr lang="cs-CZ" sz="2400">
              <a:solidFill>
                <a:schemeClr val="bg1"/>
              </a:solidFill>
              <a:cs typeface="Calibri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cs-CZ" sz="2400" dirty="0">
              <a:solidFill>
                <a:schemeClr val="bg1"/>
              </a:solidFill>
              <a:cs typeface="Calibri"/>
            </a:endParaRPr>
          </a:p>
          <a:p>
            <a:r>
              <a:rPr lang="cs-CZ" sz="2400" dirty="0">
                <a:solidFill>
                  <a:schemeClr val="bg1"/>
                </a:solidFill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Odkaz na web.</a:t>
            </a:r>
          </a:p>
          <a:p>
            <a:endParaRPr lang="cs-CZ" sz="2000" dirty="0">
              <a:cs typeface="Calibri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62F3224-1B8C-4FAB-1685-B9C826E48A35}"/>
              </a:ext>
            </a:extLst>
          </p:cNvPr>
          <p:cNvSpPr txBox="1"/>
          <p:nvPr/>
        </p:nvSpPr>
        <p:spPr>
          <a:xfrm>
            <a:off x="705970" y="7076514"/>
            <a:ext cx="363070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solidFill>
                  <a:schemeClr val="bg1"/>
                </a:solidFill>
                <a:cs typeface="Calibri"/>
              </a:rPr>
              <a:t>Ondřej Krejčí (spolupráce s Jakubem)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B1B59F8-77D5-90E1-73F4-A9665CDC532A}"/>
              </a:ext>
            </a:extLst>
          </p:cNvPr>
          <p:cNvSpPr txBox="1"/>
          <p:nvPr/>
        </p:nvSpPr>
        <p:spPr>
          <a:xfrm>
            <a:off x="773206" y="6135221"/>
            <a:ext cx="34289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solidFill>
                  <a:schemeClr val="bg1"/>
                </a:solidFill>
                <a:cs typeface="Calibri"/>
              </a:rPr>
              <a:t>Otázky směrujte na:</a:t>
            </a:r>
          </a:p>
          <a:p>
            <a:r>
              <a:rPr lang="cs-CZ" dirty="0">
                <a:solidFill>
                  <a:schemeClr val="bg1"/>
                </a:solidFill>
                <a:cs typeface="Calibri"/>
              </a:rPr>
              <a:t>Email: ondrejkrejci.info@gmail.com</a:t>
            </a:r>
          </a:p>
        </p:txBody>
      </p:sp>
    </p:spTree>
    <p:extLst>
      <p:ext uri="{BB962C8B-B14F-4D97-AF65-F5344CB8AC3E}">
        <p14:creationId xmlns:p14="http://schemas.microsoft.com/office/powerpoint/2010/main" val="1273638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Vlastní</PresentationFormat>
  <Paragraphs>0</Paragraphs>
  <Slides>9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203</cp:revision>
  <dcterms:created xsi:type="dcterms:W3CDTF">2024-03-28T12:08:29Z</dcterms:created>
  <dcterms:modified xsi:type="dcterms:W3CDTF">2024-03-28T13:53:19Z</dcterms:modified>
</cp:coreProperties>
</file>