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Bold" panose="02000000000000000000" charset="0"/>
      <p:bold r:id="rId16"/>
    </p:embeddedFont>
    <p:embeddedFont>
      <p:font typeface="Roboto Slab" pitchFamily="2" charset="0"/>
      <p:regular r:id="rId1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9" autoAdjust="0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14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27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rejci.ondrej19@zak.zsdemlovaji.cz?subject=Dotaz%20ohledn&#283;%20posmrtn&#233;m%20&#382;ivot&#283;%20v%20Egypt&#283;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dovky.cz/relax/zajimavosti/archeologove-v-egypte-objevili-pohrebni-komory-nasli-v-nich-zhruba-40-mumii.A190202_171526_ln-zajimavosti_form/foto/FOR791b72_EGP14_EGYPT_ARCHAEOLOGY_0202_11_1.JPG" TargetMode="External"/><Relationship Id="rId3" Type="http://schemas.openxmlformats.org/officeDocument/2006/relationships/hyperlink" Target="https://pixabay.com/cs/photos/egypt-z%C3%A1pad-slunce-nula-slunce-21157/" TargetMode="External"/><Relationship Id="rId7" Type="http://schemas.openxmlformats.org/officeDocument/2006/relationships/hyperlink" Target="https://www.kbpojistovna.cz/getoptimizedimage/4f925033-1dca-415c-8a45-81536be18ddf/IMG_0429?siteName=KP&amp;width=71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0.wp.com/sciencemag.cz/wp-content/uploads/2021/03/mumie.jpg?resize=660%2C330&amp;ssl=1" TargetMode="External"/><Relationship Id="rId5" Type="http://schemas.openxmlformats.org/officeDocument/2006/relationships/hyperlink" Target="https://obchod.portal.cz/ver/20230725125619/variant/page/79401/nabozenstvi-a-jeho-reflexe-v-ceske-spolecnosti/5e876f107d6ea_jesus-excellency-and-exceptional-extravagant-love-and-plan/1390x550.webp" TargetMode="External"/><Relationship Id="rId10" Type="http://schemas.openxmlformats.org/officeDocument/2006/relationships/hyperlink" Target="https://upload.wikimedia.org/wikipedia/commons/9/91/Sumerian_26th_c_Adab.jpg" TargetMode="External"/><Relationship Id="rId4" Type="http://schemas.openxmlformats.org/officeDocument/2006/relationships/hyperlink" Target="https://www.echo24.cz/img/59c6d807e4b0d60065118a8b/1040/540/FIT?_sig=WDZOUVeRMT9T9sXC8earmcuu_seK1yoxhXQzf65bJi8" TargetMode="External"/><Relationship Id="rId9" Type="http://schemas.openxmlformats.org/officeDocument/2006/relationships/hyperlink" Target="https://www.egypt-dovolena.cz/pamatky/pyramidy-v-giz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08235" y="174712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Posmrtný život v Egyptě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308236" y="3276332"/>
            <a:ext cx="8054150" cy="1059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300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Základní Škola Jihlava, Demlova 32, příspěvková organizace.</a:t>
            </a:r>
          </a:p>
          <a:p>
            <a:pPr marL="0" indent="0">
              <a:lnSpc>
                <a:spcPts val="2850"/>
              </a:lnSpc>
              <a:buNone/>
            </a:pPr>
            <a:r>
              <a:rPr lang="cs-CZ" sz="3000" dirty="0">
                <a:solidFill>
                  <a:schemeClr val="bg1"/>
                </a:solidFill>
              </a:rPr>
              <a:t>6.A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6126784" y="5296064"/>
            <a:ext cx="573561" cy="534161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819138" y="5433390"/>
            <a:ext cx="202453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cs-CZ" sz="3200" b="1" dirty="0">
                <a:solidFill>
                  <a:srgbClr val="D6E5E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V. Krajhanzl, O. Krejčí, D. Obršlík</a:t>
            </a:r>
            <a:endParaRPr lang="en-US" sz="32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D4BF8D-31D2-E90A-FF83-1F35FFE2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345" y="7791786"/>
            <a:ext cx="3032367" cy="43781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D0CA410-4300-C1FA-1DF9-1CC09D1E5546}"/>
              </a:ext>
            </a:extLst>
          </p:cNvPr>
          <p:cNvSpPr txBox="1"/>
          <p:nvPr/>
        </p:nvSpPr>
        <p:spPr>
          <a:xfrm>
            <a:off x="11214771" y="6472956"/>
            <a:ext cx="264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13.01.2025</a:t>
            </a:r>
          </a:p>
        </p:txBody>
      </p:sp>
      <p:pic>
        <p:nvPicPr>
          <p:cNvPr id="1028" name="Picture 4" descr="Egypt, Západ Slunce, Nula, Slunce">
            <a:extLst>
              <a:ext uri="{FF2B5EF4-FFF2-40B4-BE49-F238E27FC236}">
                <a16:creationId xmlns:a16="http://schemas.microsoft.com/office/drawing/2014/main" id="{65CDEBFF-D8CD-CB06-2464-CC0F634B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4813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7723" y="1277206"/>
            <a:ext cx="8590842" cy="491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cs-CZ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</a:t>
            </a:r>
            <a:r>
              <a:rPr lang="en-US" sz="4450" dirty="0" err="1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áboženský</a:t>
            </a: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rámec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1" y="2551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Bohové a bohyně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93791" y="330815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  Bohové</a:t>
            </a:r>
          </a:p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Osiris</a:t>
            </a:r>
          </a:p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Plodnost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4628204" y="25515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Posmrtný svět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5089212" y="330815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  Smrt</a:t>
            </a:r>
          </a:p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Duše</a:t>
            </a:r>
          </a:p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Skutky</a:t>
            </a:r>
            <a:endParaRPr lang="en-US" sz="3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9396F97-557B-FA5E-EAE3-FEDB870BE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2554" y="7496073"/>
            <a:ext cx="2657846" cy="73352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76E6844-31DA-EB12-1D61-FE50F0A84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379" y="69198"/>
            <a:ext cx="10085571" cy="8160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824038"/>
            <a:ext cx="64662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Duše a její osud po smrti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28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6465213" y="3213140"/>
            <a:ext cx="14025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Ba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7017306" y="36185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en-US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Duší</a:t>
            </a:r>
            <a:endParaRPr lang="cs-CZ" sz="3000" dirty="0">
              <a:solidFill>
                <a:srgbClr val="D6E5E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Pohyblivost</a:t>
            </a:r>
          </a:p>
        </p:txBody>
      </p:sp>
      <p:sp>
        <p:nvSpPr>
          <p:cNvPr id="8" name="Shape 5"/>
          <p:cNvSpPr/>
          <p:nvPr/>
        </p:nvSpPr>
        <p:spPr>
          <a:xfrm>
            <a:off x="10171867" y="31281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9" name="Text 6"/>
          <p:cNvSpPr/>
          <p:nvPr/>
        </p:nvSpPr>
        <p:spPr>
          <a:xfrm>
            <a:off x="10333077" y="3213140"/>
            <a:ext cx="1878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Ka</a:t>
            </a:r>
            <a:endParaRPr lang="en-US" sz="3200" dirty="0"/>
          </a:p>
        </p:txBody>
      </p:sp>
      <p:sp>
        <p:nvSpPr>
          <p:cNvPr id="11" name="Text 8"/>
          <p:cNvSpPr/>
          <p:nvPr/>
        </p:nvSpPr>
        <p:spPr>
          <a:xfrm>
            <a:off x="10908983" y="36185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Síla</a:t>
            </a:r>
          </a:p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Identita</a:t>
            </a:r>
            <a:endParaRPr lang="en-US" sz="3000" dirty="0"/>
          </a:p>
        </p:txBody>
      </p:sp>
      <p:sp>
        <p:nvSpPr>
          <p:cNvPr id="12" name="Shape 9"/>
          <p:cNvSpPr/>
          <p:nvPr/>
        </p:nvSpPr>
        <p:spPr>
          <a:xfrm>
            <a:off x="6280190" y="51892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F4652"/>
          </a:solidFill>
          <a:ln/>
        </p:spPr>
      </p:sp>
      <p:sp>
        <p:nvSpPr>
          <p:cNvPr id="13" name="Text 10"/>
          <p:cNvSpPr/>
          <p:nvPr/>
        </p:nvSpPr>
        <p:spPr>
          <a:xfrm>
            <a:off x="6443424" y="5274231"/>
            <a:ext cx="1837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Achu</a:t>
            </a:r>
            <a:endParaRPr lang="en-US" sz="3200" dirty="0"/>
          </a:p>
        </p:txBody>
      </p:sp>
      <p:sp>
        <p:nvSpPr>
          <p:cNvPr id="15" name="Text 12"/>
          <p:cNvSpPr/>
          <p:nvPr/>
        </p:nvSpPr>
        <p:spPr>
          <a:xfrm>
            <a:off x="7017306" y="567963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en-US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Duše</a:t>
            </a:r>
            <a:endParaRPr lang="cs-CZ" sz="3000" dirty="0">
              <a:solidFill>
                <a:srgbClr val="D6E5E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85750" indent="-285750">
              <a:lnSpc>
                <a:spcPts val="28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Bůh</a:t>
            </a:r>
            <a:endParaRPr lang="en-US" sz="30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C0CC6AB-2074-DED8-3E92-E2987690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261" y="7624274"/>
            <a:ext cx="6516139" cy="60532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03D183E-4521-ADAB-83C3-3DE81169A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5706" y="-201170"/>
            <a:ext cx="6367824" cy="86319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97360" y="1157288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60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Mumifikace</a:t>
            </a:r>
            <a:endParaRPr lang="en-US" sz="6000" dirty="0"/>
          </a:p>
        </p:txBody>
      </p:sp>
      <p:sp>
        <p:nvSpPr>
          <p:cNvPr id="4" name="Shape 1"/>
          <p:cNvSpPr/>
          <p:nvPr/>
        </p:nvSpPr>
        <p:spPr>
          <a:xfrm>
            <a:off x="6573441" y="2314932"/>
            <a:ext cx="30480" cy="5309949"/>
          </a:xfrm>
          <a:prstGeom prst="roundRect">
            <a:avLst>
              <a:gd name="adj" fmla="val 108513"/>
            </a:avLst>
          </a:prstGeom>
          <a:solidFill>
            <a:srgbClr val="585F6B"/>
          </a:solidFill>
          <a:ln/>
        </p:spPr>
      </p:sp>
      <p:sp>
        <p:nvSpPr>
          <p:cNvPr id="5" name="Shape 2"/>
          <p:cNvSpPr/>
          <p:nvPr/>
        </p:nvSpPr>
        <p:spPr>
          <a:xfrm>
            <a:off x="6806208" y="2795707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585F6B"/>
          </a:solidFill>
          <a:ln/>
        </p:spPr>
      </p:sp>
      <p:sp>
        <p:nvSpPr>
          <p:cNvPr id="6" name="Shape 3"/>
          <p:cNvSpPr/>
          <p:nvPr/>
        </p:nvSpPr>
        <p:spPr>
          <a:xfrm>
            <a:off x="6340673" y="256293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</p:sp>
      <p:sp>
        <p:nvSpPr>
          <p:cNvPr id="7" name="Text 4"/>
          <p:cNvSpPr/>
          <p:nvPr/>
        </p:nvSpPr>
        <p:spPr>
          <a:xfrm>
            <a:off x="6520458" y="2645569"/>
            <a:ext cx="13632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1332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Odstranění orgánů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78013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50"/>
              </a:lnSpc>
              <a:buFontTx/>
              <a:buChar char="-"/>
            </a:pPr>
            <a:r>
              <a:rPr lang="en-US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Orgány</a:t>
            </a:r>
            <a:endParaRPr lang="cs-CZ" sz="3000" dirty="0">
              <a:solidFill>
                <a:srgbClr val="D6E5E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85750" indent="-285750" algn="l">
              <a:lnSpc>
                <a:spcPts val="27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Kanopské</a:t>
            </a:r>
            <a:endParaRPr lang="en-US" sz="3000" dirty="0"/>
          </a:p>
        </p:txBody>
      </p:sp>
      <p:sp>
        <p:nvSpPr>
          <p:cNvPr id="10" name="Shape 7"/>
          <p:cNvSpPr/>
          <p:nvPr/>
        </p:nvSpPr>
        <p:spPr>
          <a:xfrm>
            <a:off x="6806208" y="4639151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585F6B"/>
          </a:solidFill>
          <a:ln/>
        </p:spPr>
      </p:sp>
      <p:sp>
        <p:nvSpPr>
          <p:cNvPr id="11" name="Shape 8"/>
          <p:cNvSpPr/>
          <p:nvPr/>
        </p:nvSpPr>
        <p:spPr>
          <a:xfrm>
            <a:off x="6340673" y="4406384"/>
            <a:ext cx="496014" cy="496014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</p:sp>
      <p:sp>
        <p:nvSpPr>
          <p:cNvPr id="12" name="Text 9"/>
          <p:cNvSpPr/>
          <p:nvPr/>
        </p:nvSpPr>
        <p:spPr>
          <a:xfrm>
            <a:off x="6497360" y="4489013"/>
            <a:ext cx="182642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1332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Sušení těla</a:t>
            </a:r>
            <a:endParaRPr lang="en-US" sz="3200" dirty="0"/>
          </a:p>
        </p:txBody>
      </p:sp>
      <p:sp>
        <p:nvSpPr>
          <p:cNvPr id="14" name="Text 11"/>
          <p:cNvSpPr/>
          <p:nvPr/>
        </p:nvSpPr>
        <p:spPr>
          <a:xfrm>
            <a:off x="78013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  Balzám</a:t>
            </a:r>
          </a:p>
          <a:p>
            <a:pPr marL="285750" indent="-285750" algn="l">
              <a:lnSpc>
                <a:spcPts val="27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Sůl</a:t>
            </a:r>
          </a:p>
        </p:txBody>
      </p:sp>
      <p:sp>
        <p:nvSpPr>
          <p:cNvPr id="15" name="Shape 12"/>
          <p:cNvSpPr/>
          <p:nvPr/>
        </p:nvSpPr>
        <p:spPr>
          <a:xfrm>
            <a:off x="6806208" y="6482596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585F6B"/>
          </a:solidFill>
          <a:ln/>
        </p:spPr>
      </p:sp>
      <p:sp>
        <p:nvSpPr>
          <p:cNvPr id="16" name="Shape 13"/>
          <p:cNvSpPr/>
          <p:nvPr/>
        </p:nvSpPr>
        <p:spPr>
          <a:xfrm>
            <a:off x="6340673" y="624982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3F4652"/>
          </a:solidFill>
          <a:ln/>
        </p:spPr>
      </p:sp>
      <p:sp>
        <p:nvSpPr>
          <p:cNvPr id="17" name="Text 14"/>
          <p:cNvSpPr/>
          <p:nvPr/>
        </p:nvSpPr>
        <p:spPr>
          <a:xfrm>
            <a:off x="6499384" y="6332458"/>
            <a:ext cx="178594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1332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Obalení těla</a:t>
            </a:r>
            <a:endParaRPr lang="en-US" sz="3200" dirty="0"/>
          </a:p>
        </p:txBody>
      </p:sp>
      <p:sp>
        <p:nvSpPr>
          <p:cNvPr id="19" name="Text 16"/>
          <p:cNvSpPr/>
          <p:nvPr/>
        </p:nvSpPr>
        <p:spPr>
          <a:xfrm>
            <a:off x="78013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7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Obvaz</a:t>
            </a:r>
          </a:p>
          <a:p>
            <a:pPr marL="285750" indent="-285750" algn="l">
              <a:lnSpc>
                <a:spcPts val="2750"/>
              </a:lnSpc>
              <a:buFontTx/>
              <a:buChar char="-"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Bylinka </a:t>
            </a:r>
            <a:endParaRPr lang="en-US" sz="3000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84FEA6A-8655-49FE-5647-AF2344B2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746" y="7620416"/>
            <a:ext cx="5626654" cy="522696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5FA0E7EB-F4A6-3FB3-E8E3-944964A5F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632066" y="2858817"/>
            <a:ext cx="12295650" cy="60252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868561"/>
            <a:ext cx="70921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Rituály spojené s pohřbem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Příprava</a:t>
            </a:r>
            <a:endParaRPr lang="en-US" sz="3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Rituály, Duše</a:t>
            </a:r>
            <a:endParaRPr lang="en-US" sz="3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732014"/>
            <a:ext cx="1134070" cy="204132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0057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Pohřeb</a:t>
            </a:r>
            <a:endParaRPr lang="en-US" sz="3200" dirty="0"/>
          </a:p>
        </p:txBody>
      </p:sp>
      <p:sp>
        <p:nvSpPr>
          <p:cNvPr id="9" name="Text 4"/>
          <p:cNvSpPr/>
          <p:nvPr/>
        </p:nvSpPr>
        <p:spPr>
          <a:xfrm>
            <a:off x="7754422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Proces, Obřady</a:t>
            </a:r>
            <a:endParaRPr lang="en-US" sz="3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575570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Uctívání</a:t>
            </a:r>
            <a:endParaRPr lang="en-US" sz="3200" dirty="0"/>
          </a:p>
        </p:txBody>
      </p:sp>
      <p:sp>
        <p:nvSpPr>
          <p:cNvPr id="12" name="Text 6"/>
          <p:cNvSpPr/>
          <p:nvPr/>
        </p:nvSpPr>
        <p:spPr>
          <a:xfrm>
            <a:off x="7754422" y="6263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Obě</a:t>
            </a: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t,  Modlitba</a:t>
            </a:r>
            <a:endParaRPr lang="en-US" sz="3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A2F3E6A-97DB-8744-5BF6-1C082CBB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387" y="7570220"/>
            <a:ext cx="7098013" cy="65938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DA8828B-97F8-B8A6-46F6-2BE083B5C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372"/>
            <a:ext cx="5518484" cy="86802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2712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Obsah a význam pohřebních komor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1" y="3028950"/>
            <a:ext cx="3438048" cy="1443038"/>
          </a:xfrm>
          <a:prstGeom prst="roundRect">
            <a:avLst>
              <a:gd name="adj" fmla="val 1674"/>
            </a:avLst>
          </a:prstGeom>
          <a:solidFill>
            <a:srgbClr val="3F4652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Sarcofág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1020604" y="3746183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</a:t>
            </a:r>
            <a:r>
              <a:rPr lang="en-US" sz="30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akv</a:t>
            </a: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e, Tělo</a:t>
            </a:r>
            <a:endParaRPr lang="en-US" sz="3000" dirty="0"/>
          </a:p>
        </p:txBody>
      </p:sp>
      <p:sp>
        <p:nvSpPr>
          <p:cNvPr id="7" name="Shape 4"/>
          <p:cNvSpPr/>
          <p:nvPr/>
        </p:nvSpPr>
        <p:spPr>
          <a:xfrm>
            <a:off x="4699733" y="3028950"/>
            <a:ext cx="3650477" cy="1443038"/>
          </a:xfrm>
          <a:prstGeom prst="roundRect">
            <a:avLst>
              <a:gd name="adj" fmla="val 1674"/>
            </a:avLst>
          </a:prstGeom>
          <a:solidFill>
            <a:srgbClr val="3F4652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Pohřební komora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4912281" y="3746183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Hrobka, Poklad</a:t>
            </a:r>
            <a:endParaRPr lang="en-US" sz="3000" dirty="0"/>
          </a:p>
        </p:txBody>
      </p:sp>
      <p:sp>
        <p:nvSpPr>
          <p:cNvPr id="10" name="Shape 7"/>
          <p:cNvSpPr/>
          <p:nvPr/>
        </p:nvSpPr>
        <p:spPr>
          <a:xfrm>
            <a:off x="793789" y="5061704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3F4652"/>
          </a:solidFill>
          <a:ln/>
        </p:spPr>
      </p:sp>
      <p:sp>
        <p:nvSpPr>
          <p:cNvPr id="11" name="Text 8"/>
          <p:cNvSpPr/>
          <p:nvPr/>
        </p:nvSpPr>
        <p:spPr>
          <a:xfrm>
            <a:off x="1095197" y="53253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Hieroglyfy</a:t>
            </a:r>
            <a:endParaRPr lang="en-US" sz="3200" dirty="0"/>
          </a:p>
        </p:txBody>
      </p:sp>
      <p:sp>
        <p:nvSpPr>
          <p:cNvPr id="12" name="Text 9"/>
          <p:cNvSpPr/>
          <p:nvPr/>
        </p:nvSpPr>
        <p:spPr>
          <a:xfrm>
            <a:off x="1020723" y="589234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Texty, Ochrana</a:t>
            </a:r>
            <a:endParaRPr lang="en-US" sz="30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A0EF8ED-45D9-BDF6-9020-54798C69F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223" y="-48017"/>
            <a:ext cx="6036765" cy="86843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570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Důležité hrobky a pohřebiště v Egyptě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6434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Pyramidy v Gíze</a:t>
            </a:r>
            <a:endParaRPr lang="en-US" sz="3200" dirty="0"/>
          </a:p>
        </p:txBody>
      </p:sp>
      <p:sp>
        <p:nvSpPr>
          <p:cNvPr id="6" name="Text 2"/>
          <p:cNvSpPr/>
          <p:nvPr/>
        </p:nvSpPr>
        <p:spPr>
          <a:xfrm>
            <a:off x="793790" y="3927634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Největší</a:t>
            </a: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Nejznámější</a:t>
            </a:r>
            <a:endParaRPr lang="en-US" sz="3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26434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Údolí králů</a:t>
            </a:r>
            <a:endParaRPr lang="en-US" sz="3200" dirty="0"/>
          </a:p>
        </p:txBody>
      </p:sp>
      <p:sp>
        <p:nvSpPr>
          <p:cNvPr id="9" name="Text 4"/>
          <p:cNvSpPr/>
          <p:nvPr/>
        </p:nvSpPr>
        <p:spPr>
          <a:xfrm>
            <a:off x="4742021" y="3927634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Pohřebiště</a:t>
            </a: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Faraon</a:t>
            </a:r>
            <a:endParaRPr lang="en-US" sz="3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3388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6127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Údolí královen</a:t>
            </a:r>
            <a:endParaRPr lang="en-US" sz="3200" dirty="0"/>
          </a:p>
        </p:txBody>
      </p:sp>
      <p:sp>
        <p:nvSpPr>
          <p:cNvPr id="12" name="Text 6"/>
          <p:cNvSpPr/>
          <p:nvPr/>
        </p:nvSpPr>
        <p:spPr>
          <a:xfrm>
            <a:off x="793790" y="6618089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cs-CZ" sz="30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Královen a princezen</a:t>
            </a:r>
            <a:endParaRPr lang="en-US" sz="30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C8507EF-5C50-BE2E-2A0B-3F5B235C7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3325" y="-127269"/>
            <a:ext cx="6808128" cy="84727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30459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66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Poděkování</a:t>
            </a:r>
            <a:endParaRPr lang="en-US" sz="6600" dirty="0"/>
          </a:p>
        </p:txBody>
      </p:sp>
      <p:sp>
        <p:nvSpPr>
          <p:cNvPr id="4" name="Text 1"/>
          <p:cNvSpPr/>
          <p:nvPr/>
        </p:nvSpPr>
        <p:spPr>
          <a:xfrm>
            <a:off x="6280190" y="403041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Děku</a:t>
            </a:r>
            <a:r>
              <a:rPr lang="cs-CZ" sz="32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jeme moc</a:t>
            </a:r>
            <a:r>
              <a:rPr lang="en-US" sz="32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za vaši pozornost.</a:t>
            </a:r>
            <a:endParaRPr lang="cs-CZ" sz="3200" dirty="0">
              <a:solidFill>
                <a:srgbClr val="D6E5E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cs-CZ" sz="32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pokud máte nějaké otázky neváhejte mě kontaktovat na:</a:t>
            </a:r>
          </a:p>
          <a:p>
            <a:pPr marL="0" indent="0">
              <a:lnSpc>
                <a:spcPts val="2850"/>
              </a:lnSpc>
              <a:buNone/>
            </a:pPr>
            <a:r>
              <a:rPr lang="cs-CZ" sz="32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3"/>
              </a:rPr>
              <a:t>krejci.ondrej19@zak.zsdemlovaji.cz</a:t>
            </a:r>
            <a:r>
              <a:rPr lang="en-US" sz="32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3"/>
              </a:rPr>
              <a:t> </a:t>
            </a:r>
            <a:endParaRPr lang="en-US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07E8E2-8FED-5FAA-8230-9A4FFD6EB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560" y="7560528"/>
            <a:ext cx="6033343" cy="5604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B662C2-D396-7B7A-7C36-9C5FF006E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97178" y="-2610398"/>
            <a:ext cx="9192930" cy="122356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BEDA149-C0BA-A248-EC9B-8AAD3A0A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497" y="7513006"/>
            <a:ext cx="7713903" cy="71659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A8A27D-4C1C-B89A-8EE5-2EB88966F569}"/>
              </a:ext>
            </a:extLst>
          </p:cNvPr>
          <p:cNvSpPr txBox="1"/>
          <p:nvPr/>
        </p:nvSpPr>
        <p:spPr>
          <a:xfrm>
            <a:off x="1248937" y="825190"/>
            <a:ext cx="1270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Zdroje a obrázky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22EE5B-E4E2-5E5D-DDC9-F786E583FBE5}"/>
              </a:ext>
            </a:extLst>
          </p:cNvPr>
          <p:cNvSpPr txBox="1"/>
          <p:nvPr/>
        </p:nvSpPr>
        <p:spPr>
          <a:xfrm>
            <a:off x="1349298" y="2266807"/>
            <a:ext cx="122886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Enciklopedie</a:t>
            </a:r>
            <a:r>
              <a:rPr lang="cs-CZ" dirty="0">
                <a:solidFill>
                  <a:schemeClr val="bg1"/>
                </a:solidFill>
              </a:rPr>
              <a:t> Proč a jak: Starověký </a:t>
            </a:r>
            <a:r>
              <a:rPr lang="cs-CZ" dirty="0" err="1">
                <a:solidFill>
                  <a:schemeClr val="bg1"/>
                </a:solidFill>
              </a:rPr>
              <a:t>Egipt</a:t>
            </a:r>
            <a:r>
              <a:rPr lang="cs-CZ" dirty="0">
                <a:solidFill>
                  <a:schemeClr val="bg1"/>
                </a:solidFill>
              </a:rPr>
              <a:t> a jeho poklady rok vydání 2024</a:t>
            </a:r>
          </a:p>
          <a:p>
            <a:r>
              <a:rPr lang="cs-CZ" dirty="0">
                <a:solidFill>
                  <a:schemeClr val="bg1"/>
                </a:solidFill>
              </a:rPr>
              <a:t>Kdy, kde , proč a jak se to stalo </a:t>
            </a:r>
            <a:r>
              <a:rPr lang="cs-CZ" dirty="0" err="1">
                <a:solidFill>
                  <a:schemeClr val="bg1"/>
                </a:solidFill>
              </a:rPr>
              <a:t>Reader</a:t>
            </a:r>
            <a:r>
              <a:rPr lang="cs-CZ" dirty="0">
                <a:solidFill>
                  <a:schemeClr val="bg1"/>
                </a:solidFill>
              </a:rPr>
              <a:t>‘ Digest rok vydání 1997  </a:t>
            </a:r>
          </a:p>
          <a:p>
            <a:r>
              <a:rPr lang="cs-CZ" dirty="0">
                <a:solidFill>
                  <a:schemeClr val="bg1"/>
                </a:solidFill>
              </a:rPr>
              <a:t>Albi kouzelné čtení Moje vlastní </a:t>
            </a:r>
            <a:r>
              <a:rPr lang="cs-CZ" dirty="0" err="1">
                <a:solidFill>
                  <a:schemeClr val="bg1"/>
                </a:solidFill>
              </a:rPr>
              <a:t>enciklopedie</a:t>
            </a:r>
            <a:r>
              <a:rPr lang="cs-CZ" dirty="0">
                <a:solidFill>
                  <a:schemeClr val="bg1"/>
                </a:solidFill>
              </a:rPr>
              <a:t> namluvila Vendula Fialová rok vydání neuvedeno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https://cs.wikipedia.org/wiki/Posmrtn%C3%BD_%C5%BEivot</a:t>
            </a:r>
          </a:p>
          <a:p>
            <a:r>
              <a:rPr lang="cs-CZ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https://www.denik.cz/zdravi/existuje-zivot-po-zivote-lide-se-z-klinicke-smrti-vraceji-jini-rika-psycholog-20.html</a:t>
            </a:r>
          </a:p>
          <a:p>
            <a:r>
              <a:rPr lang="cs-CZ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https://www.nm.cz/file/f3add22919640e06b2cfb538a37e8e1e/7946/PL_Tutanchamon.pdf</a:t>
            </a:r>
          </a:p>
          <a:p>
            <a:endParaRPr lang="cs-CZ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https://pixabay.com/cs/photos/egypt-z%C3%A1pad-slunce-nula-slunce-21157/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4"/>
              </a:rPr>
              <a:t>https://www.echo24.cz/img/59c6d807e4b0d60065118a8b/1040/540/FIT?_sig=WDZOUVeRMT9T9sXC8earmcuu_seK1yoxhXQzf65bJi8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5"/>
              </a:rPr>
              <a:t>https://obchod.portal.cz/ver/20230725125619/variant/page/79401/nabozenstvi-a-jeho-reflexe-v-ceske-spolecnosti/5e876f107d6ea_jesus-excellency-and-exceptional-extravagant-love-and-plan/1390x550.webp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6"/>
              </a:rPr>
              <a:t>https://i0.wp.com/sciencemag.cz/wp-content/uploads/2021/03/mumie.jpg?resize=660%2C330&amp;ssl=1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7"/>
              </a:rPr>
              <a:t>https://www.kbpojistovna.cz/getoptimizedimage/4f925033-1dca-415c-8a45-81536be18ddf/IMG_0429?siteName=KP&amp;width=713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  <a:hlinkClick r:id="rId8"/>
              </a:rPr>
              <a:t>https://www.lidovky.cz/relax/zajimavosti/archeologove-v-egypte-objevili-pohrebni-komory-nasli-v-nich-zhruba-40-mumii.A190202_171526_ln-zajimavosti_form/foto/FOR791b72_EGP14_EGYPT_ARCHAEOLOGY_0202_11_1.JPG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  <a:hlinkClick r:id="rId9"/>
              </a:rPr>
              <a:t>https://www.egypt-dovolena.cz/pamatky/pyramidy-v-gize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  <a:hlinkClick r:id="rId10"/>
              </a:rPr>
              <a:t>https://upload.wikimedia.org/wikipedia/commons/9/91/Sumerian_26th_c_Adab.jpg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7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452</Words>
  <Application>Microsoft Office PowerPoint</Application>
  <PresentationFormat>Vlastní</PresentationFormat>
  <Paragraphs>91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Roboto</vt:lpstr>
      <vt:lpstr>Roboto Bold</vt:lpstr>
      <vt:lpstr>Roboto Slab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Ondřej Krejčí;Vojtěch Krajhanzl;Daniel Obršlík</dc:creator>
  <cp:keywords>Egypt, Prezentace, Dějepis, Windows</cp:keywords>
  <cp:lastModifiedBy>Ondřej Krejčí</cp:lastModifiedBy>
  <cp:revision>3</cp:revision>
  <dcterms:created xsi:type="dcterms:W3CDTF">2025-01-13T13:41:26Z</dcterms:created>
  <dcterms:modified xsi:type="dcterms:W3CDTF">2025-01-20T17:31:10Z</dcterms:modified>
</cp:coreProperties>
</file>